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8" r:id="rId3"/>
    <p:sldId id="259" r:id="rId4"/>
    <p:sldId id="271" r:id="rId5"/>
    <p:sldId id="261" r:id="rId6"/>
    <p:sldId id="272" r:id="rId7"/>
    <p:sldId id="274" r:id="rId8"/>
    <p:sldId id="275" r:id="rId9"/>
    <p:sldId id="262" r:id="rId10"/>
    <p:sldId id="276" r:id="rId11"/>
    <p:sldId id="279" r:id="rId12"/>
    <p:sldId id="280" r:id="rId13"/>
    <p:sldId id="278" r:id="rId14"/>
    <p:sldId id="281" r:id="rId15"/>
    <p:sldId id="282" r:id="rId16"/>
    <p:sldId id="283" r:id="rId17"/>
    <p:sldId id="277" r:id="rId18"/>
    <p:sldId id="284" r:id="rId19"/>
    <p:sldId id="285" r:id="rId20"/>
    <p:sldId id="287" r:id="rId21"/>
    <p:sldId id="288" r:id="rId22"/>
    <p:sldId id="289" r:id="rId23"/>
    <p:sldId id="286" r:id="rId24"/>
    <p:sldId id="290" r:id="rId25"/>
    <p:sldId id="264" r:id="rId26"/>
    <p:sldId id="291" r:id="rId27"/>
    <p:sldId id="292" r:id="rId28"/>
    <p:sldId id="265" r:id="rId29"/>
    <p:sldId id="293" r:id="rId30"/>
    <p:sldId id="257"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13"/>
    <p:restoredTop sz="94624"/>
  </p:normalViewPr>
  <p:slideViewPr>
    <p:cSldViewPr snapToGrid="0">
      <p:cViewPr varScale="1">
        <p:scale>
          <a:sx n="142" d="100"/>
          <a:sy n="142" d="100"/>
        </p:scale>
        <p:origin x="672"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9B689C-4576-1611-2D2B-5636AB967FE3}"/>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12222891-1D4B-8E16-CE61-C93459A943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BEBABB33-ED58-7C97-50E9-6B2BA8D427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55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5CE016C2-80A6-3C79-AEB4-70AEF27FC5C1}"/>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FD9F1713-9F78-20E1-CC56-019ED738E4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6AD91C60-6919-1AF7-87F6-8EFC1EC94D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47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BBD51860-AD13-DED7-1923-1C9375D07ED1}"/>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A20144CD-A82E-8E41-0CD7-CFD203F16C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A17FD2C1-2B1C-F9DB-A05D-AED75E9B6F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09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68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50E23302-1215-9D8D-ABD4-D9D03FDE30A8}"/>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4DA0B7F9-E6FD-913A-2D05-C28693B7DB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130A94DF-FD30-D6C2-BD80-396602C85C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01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10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83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BB36CB68-A175-9BC4-1509-7BBEF67BA346}"/>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4187388E-E7E8-1FB0-B87B-C1D3C14AE6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89A316E7-8FAA-B2A8-40DF-F7D9B203B0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35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BB36CB68-A175-9BC4-1509-7BBEF67BA346}"/>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4187388E-E7E8-1FB0-B87B-C1D3C14AE6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89A316E7-8FAA-B2A8-40DF-F7D9B203B0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57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09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5d06d20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75d06d20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24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97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52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37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5830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AE4A9B83-725D-6E4C-DA19-4000C50C65D5}"/>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9DC4D113-1613-0E2A-F9CB-1358D53220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19F5E9BC-0D68-E400-B4CB-1F4278BA8E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959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0C48891-C96A-B562-79DF-5CC160362DF0}"/>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DD7E904-1B92-E032-1F52-3B02EA5F15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25055C65-976A-076B-4A72-3283D5A25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76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9A4C98D4-A86E-1A18-F29F-BA43715C613C}"/>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060D6980-053F-F9AF-D9B2-6D06F37B64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3AE6FFD6-72C5-EDEE-DF9B-B9E4B19ED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82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9A4C98D4-A86E-1A18-F29F-BA43715C613C}"/>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060D6980-053F-F9AF-D9B2-6D06F37B64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3AE6FFD6-72C5-EDEE-DF9B-B9E4B19ED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778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9A4C98D4-A86E-1A18-F29F-BA43715C613C}"/>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060D6980-053F-F9AF-D9B2-6D06F37B64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3AE6FFD6-72C5-EDEE-DF9B-B9E4B19ED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93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75d06d20c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75d06d20c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75d06d20c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79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CC86D680-3E77-EF1C-CAA9-6F66195AF719}"/>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B058CBF3-B0A5-F416-1E65-53A95C18E8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CB7E90DC-8712-2E23-1C2C-B0CBF290C6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37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4C61A7C1-59DA-F87D-7E43-C71925A2824F}"/>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25186E9A-FD07-1BBD-1C72-6AA9BC130C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40F192DE-5396-340A-A066-083409A7E1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49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338B314-59C9-6D58-9273-15E2F123E534}"/>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99BAC698-F10F-6E6B-DD09-9D2D4EC089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AD74B719-F522-4407-47CB-361D75E8E4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15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7F51CE50-1AC2-0215-709F-A24FA331C577}"/>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41E8C08E-8722-070F-612D-E98997D13D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3502C423-0089-CF05-1484-831AA69AB0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41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3EEA7D80-5E02-BC1D-BB36-7EF8802DF828}"/>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2C0489E6-A408-86CA-C441-70EC6A1F9F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5EA7DDBD-E7E7-7135-3CCD-C5AE78F94F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219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12BB482E-DC0B-8318-27E8-3BA5FE08C7E6}"/>
            </a:ext>
          </a:extLst>
        </p:cNvPr>
        <p:cNvGrpSpPr/>
        <p:nvPr/>
      </p:nvGrpSpPr>
      <p:grpSpPr>
        <a:xfrm>
          <a:off x="0" y="0"/>
          <a:ext cx="0" cy="0"/>
          <a:chOff x="0" y="0"/>
          <a:chExt cx="0" cy="0"/>
        </a:xfrm>
      </p:grpSpPr>
      <p:sp>
        <p:nvSpPr>
          <p:cNvPr id="66" name="Google Shape;66;g375d06d20ca_0_1:notes">
            <a:extLst>
              <a:ext uri="{FF2B5EF4-FFF2-40B4-BE49-F238E27FC236}">
                <a16:creationId xmlns:a16="http://schemas.microsoft.com/office/drawing/2014/main" id="{378BC4E8-6072-9E15-DECF-4572B4283C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75d06d20ca_0_1:notes">
            <a:extLst>
              <a:ext uri="{FF2B5EF4-FFF2-40B4-BE49-F238E27FC236}">
                <a16:creationId xmlns:a16="http://schemas.microsoft.com/office/drawing/2014/main" id="{19F6503F-D001-EF35-150D-6E00AF3616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52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9.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tiff"/><Relationship Id="rId5" Type="http://schemas.openxmlformats.org/officeDocument/2006/relationships/image" Target="../media/image42.tif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jp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3.png"/><Relationship Id="rId9"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fondo_12_seminario_1.jpg"/>
          <p:cNvPicPr preferRelativeResize="0"/>
          <p:nvPr/>
        </p:nvPicPr>
        <p:blipFill>
          <a:blip r:embed="rId3">
            <a:alphaModFix/>
          </a:blip>
          <a:stretch>
            <a:fillRect/>
          </a:stretch>
        </p:blipFill>
        <p:spPr>
          <a:xfrm>
            <a:off x="0" y="0"/>
            <a:ext cx="9144000" cy="51450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F00BD557-668B-1A5F-3BAD-1C65C193DE19}"/>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5292383E-E7D2-8F6E-AE03-4B10C725ED80}"/>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E9B9B1EC-449E-BD31-5832-730FBA3B60FC}"/>
              </a:ext>
            </a:extLst>
          </p:cNvPr>
          <p:cNvSpPr txBox="1"/>
          <p:nvPr/>
        </p:nvSpPr>
        <p:spPr>
          <a:xfrm>
            <a:off x="1430531" y="732725"/>
            <a:ext cx="6651205" cy="461665"/>
          </a:xfrm>
          <a:prstGeom prst="rect">
            <a:avLst/>
          </a:prstGeom>
          <a:noFill/>
        </p:spPr>
        <p:txBody>
          <a:bodyPr wrap="square">
            <a:spAutoFit/>
          </a:bodyPr>
          <a:lstStyle/>
          <a:p>
            <a:r>
              <a:rPr lang="es-CL" sz="1200" dirty="0"/>
              <a:t>1er contrato:</a:t>
            </a:r>
            <a:r>
              <a:rPr lang="es-CL" sz="1200" b="1" dirty="0"/>
              <a:t> 	ASESORIA ESTRUCTURAL</a:t>
            </a:r>
          </a:p>
          <a:p>
            <a:r>
              <a:rPr lang="es-CL" sz="1200" b="1" dirty="0"/>
              <a:t>	Revisión estructural del muro cortina colgado de ladrillos </a:t>
            </a:r>
          </a:p>
        </p:txBody>
      </p:sp>
      <p:sp>
        <p:nvSpPr>
          <p:cNvPr id="2" name="Google Shape;66;p15">
            <a:extLst>
              <a:ext uri="{FF2B5EF4-FFF2-40B4-BE49-F238E27FC236}">
                <a16:creationId xmlns:a16="http://schemas.microsoft.com/office/drawing/2014/main" id="{D1185CF6-4313-7079-C070-63D982BCF18E}"/>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E3D55943-6CD0-71DB-C373-B330816AF589}"/>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9" name="Imagen 8">
            <a:extLst>
              <a:ext uri="{FF2B5EF4-FFF2-40B4-BE49-F238E27FC236}">
                <a16:creationId xmlns:a16="http://schemas.microsoft.com/office/drawing/2014/main" id="{AE700111-D031-5861-9A66-FAB5B0E107E1}"/>
              </a:ext>
            </a:extLst>
          </p:cNvPr>
          <p:cNvPicPr>
            <a:picLocks noChangeAspect="1"/>
          </p:cNvPicPr>
          <p:nvPr/>
        </p:nvPicPr>
        <p:blipFill>
          <a:blip r:embed="rId5"/>
          <a:stretch>
            <a:fillRect/>
          </a:stretch>
        </p:blipFill>
        <p:spPr>
          <a:xfrm>
            <a:off x="1430531" y="1299744"/>
            <a:ext cx="6783572" cy="2806747"/>
          </a:xfrm>
          <a:prstGeom prst="rect">
            <a:avLst/>
          </a:prstGeom>
        </p:spPr>
      </p:pic>
      <p:sp>
        <p:nvSpPr>
          <p:cNvPr id="10" name="CuadroTexto 9">
            <a:extLst>
              <a:ext uri="{FF2B5EF4-FFF2-40B4-BE49-F238E27FC236}">
                <a16:creationId xmlns:a16="http://schemas.microsoft.com/office/drawing/2014/main" id="{8E269D94-AAF3-7CE0-6AFF-8A1F34005F65}"/>
              </a:ext>
            </a:extLst>
          </p:cNvPr>
          <p:cNvSpPr txBox="1"/>
          <p:nvPr/>
        </p:nvSpPr>
        <p:spPr>
          <a:xfrm>
            <a:off x="4119475" y="4133776"/>
            <a:ext cx="1405684" cy="276999"/>
          </a:xfrm>
          <a:prstGeom prst="rect">
            <a:avLst/>
          </a:prstGeom>
          <a:noFill/>
        </p:spPr>
        <p:txBody>
          <a:bodyPr wrap="square">
            <a:spAutoFit/>
          </a:bodyPr>
          <a:lstStyle/>
          <a:p>
            <a:r>
              <a:rPr lang="es-CL" sz="1200" b="1" dirty="0">
                <a:solidFill>
                  <a:srgbClr val="0070C0"/>
                </a:solidFill>
              </a:rPr>
              <a:t>CORTE ARQ.</a:t>
            </a:r>
          </a:p>
        </p:txBody>
      </p:sp>
    </p:spTree>
    <p:extLst>
      <p:ext uri="{BB962C8B-B14F-4D97-AF65-F5344CB8AC3E}">
        <p14:creationId xmlns:p14="http://schemas.microsoft.com/office/powerpoint/2010/main" val="17112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E709DF51-C34C-9ECC-8B0A-15ECDB369242}"/>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8ADE8ACB-333B-271C-4469-935DB1943A56}"/>
              </a:ext>
            </a:extLst>
          </p:cNvPr>
          <p:cNvPicPr preferRelativeResize="0"/>
          <p:nvPr/>
        </p:nvPicPr>
        <p:blipFill>
          <a:blip r:embed="rId3">
            <a:alphaModFix/>
          </a:blip>
          <a:stretch>
            <a:fillRect/>
          </a:stretch>
        </p:blipFill>
        <p:spPr>
          <a:xfrm>
            <a:off x="0" y="0"/>
            <a:ext cx="9141281" cy="5143501"/>
          </a:xfrm>
          <a:prstGeom prst="rect">
            <a:avLst/>
          </a:prstGeom>
          <a:noFill/>
          <a:ln>
            <a:noFill/>
          </a:ln>
        </p:spPr>
      </p:pic>
      <p:pic>
        <p:nvPicPr>
          <p:cNvPr id="7" name="Imagen 6">
            <a:extLst>
              <a:ext uri="{FF2B5EF4-FFF2-40B4-BE49-F238E27FC236}">
                <a16:creationId xmlns:a16="http://schemas.microsoft.com/office/drawing/2014/main" id="{77269845-FA4B-7911-7898-0DDDBD29D576}"/>
              </a:ext>
            </a:extLst>
          </p:cNvPr>
          <p:cNvPicPr>
            <a:picLocks noChangeAspect="1"/>
          </p:cNvPicPr>
          <p:nvPr/>
        </p:nvPicPr>
        <p:blipFill>
          <a:blip r:embed="rId4"/>
          <a:stretch>
            <a:fillRect/>
          </a:stretch>
        </p:blipFill>
        <p:spPr>
          <a:xfrm>
            <a:off x="5666727" y="565314"/>
            <a:ext cx="3298007" cy="3942021"/>
          </a:xfrm>
          <a:prstGeom prst="rect">
            <a:avLst/>
          </a:prstGeom>
        </p:spPr>
      </p:pic>
      <p:sp>
        <p:nvSpPr>
          <p:cNvPr id="2" name="Google Shape;66;p15">
            <a:extLst>
              <a:ext uri="{FF2B5EF4-FFF2-40B4-BE49-F238E27FC236}">
                <a16:creationId xmlns:a16="http://schemas.microsoft.com/office/drawing/2014/main" id="{C12DFB51-9D22-5541-6F67-03930519EC1B}"/>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29B0B14-EE5C-5431-28B7-F8EEBCC66948}"/>
              </a:ext>
            </a:extLst>
          </p:cNvPr>
          <p:cNvPicPr>
            <a:picLocks noChangeAspect="1"/>
          </p:cNvPicPr>
          <p:nvPr/>
        </p:nvPicPr>
        <p:blipFill>
          <a:blip r:embed="rId5"/>
          <a:stretch>
            <a:fillRect/>
          </a:stretch>
        </p:blipFill>
        <p:spPr>
          <a:xfrm>
            <a:off x="6053171" y="4507335"/>
            <a:ext cx="2028565" cy="431071"/>
          </a:xfrm>
          <a:prstGeom prst="rect">
            <a:avLst/>
          </a:prstGeom>
        </p:spPr>
      </p:pic>
      <p:sp>
        <p:nvSpPr>
          <p:cNvPr id="3" name="CuadroTexto 2">
            <a:extLst>
              <a:ext uri="{FF2B5EF4-FFF2-40B4-BE49-F238E27FC236}">
                <a16:creationId xmlns:a16="http://schemas.microsoft.com/office/drawing/2014/main" id="{A103B215-74F2-B288-8471-61407FC61B60}"/>
              </a:ext>
            </a:extLst>
          </p:cNvPr>
          <p:cNvSpPr txBox="1"/>
          <p:nvPr/>
        </p:nvSpPr>
        <p:spPr>
          <a:xfrm>
            <a:off x="1430531" y="732725"/>
            <a:ext cx="6651205" cy="461665"/>
          </a:xfrm>
          <a:prstGeom prst="rect">
            <a:avLst/>
          </a:prstGeom>
          <a:noFill/>
        </p:spPr>
        <p:txBody>
          <a:bodyPr wrap="square">
            <a:spAutoFit/>
          </a:bodyPr>
          <a:lstStyle/>
          <a:p>
            <a:r>
              <a:rPr lang="es-CL" sz="1200" dirty="0"/>
              <a:t>1er contrato:</a:t>
            </a:r>
            <a:r>
              <a:rPr lang="es-CL" sz="1200" b="1" dirty="0"/>
              <a:t> 	ASESORIA ESTRUCTURAL</a:t>
            </a:r>
          </a:p>
          <a:p>
            <a:r>
              <a:rPr lang="es-CL" sz="1200" b="1" dirty="0"/>
              <a:t>	Revisión estructural del muro cortina colgado de ladrillos </a:t>
            </a:r>
          </a:p>
        </p:txBody>
      </p:sp>
      <p:pic>
        <p:nvPicPr>
          <p:cNvPr id="6" name="Imagen 5">
            <a:extLst>
              <a:ext uri="{FF2B5EF4-FFF2-40B4-BE49-F238E27FC236}">
                <a16:creationId xmlns:a16="http://schemas.microsoft.com/office/drawing/2014/main" id="{7674097F-31EB-B5B3-B249-95F9DD423E39}"/>
              </a:ext>
            </a:extLst>
          </p:cNvPr>
          <p:cNvPicPr>
            <a:picLocks noChangeAspect="1"/>
          </p:cNvPicPr>
          <p:nvPr/>
        </p:nvPicPr>
        <p:blipFill>
          <a:blip r:embed="rId6"/>
          <a:stretch>
            <a:fillRect/>
          </a:stretch>
        </p:blipFill>
        <p:spPr>
          <a:xfrm>
            <a:off x="1430531" y="1263599"/>
            <a:ext cx="3984243" cy="2251444"/>
          </a:xfrm>
          <a:prstGeom prst="rect">
            <a:avLst/>
          </a:prstGeom>
        </p:spPr>
      </p:pic>
      <p:sp>
        <p:nvSpPr>
          <p:cNvPr id="8" name="CuadroTexto 7">
            <a:extLst>
              <a:ext uri="{FF2B5EF4-FFF2-40B4-BE49-F238E27FC236}">
                <a16:creationId xmlns:a16="http://schemas.microsoft.com/office/drawing/2014/main" id="{ECD661B4-6CD6-31F5-324F-E74411CD9774}"/>
              </a:ext>
            </a:extLst>
          </p:cNvPr>
          <p:cNvSpPr txBox="1"/>
          <p:nvPr/>
        </p:nvSpPr>
        <p:spPr>
          <a:xfrm>
            <a:off x="4427819" y="3238044"/>
            <a:ext cx="1405684" cy="276999"/>
          </a:xfrm>
          <a:prstGeom prst="rect">
            <a:avLst/>
          </a:prstGeom>
          <a:noFill/>
        </p:spPr>
        <p:txBody>
          <a:bodyPr wrap="square">
            <a:spAutoFit/>
          </a:bodyPr>
          <a:lstStyle/>
          <a:p>
            <a:r>
              <a:rPr lang="es-CL" sz="1200" b="1" dirty="0">
                <a:solidFill>
                  <a:srgbClr val="0070C0"/>
                </a:solidFill>
              </a:rPr>
              <a:t>PLANTA ARQ.</a:t>
            </a:r>
          </a:p>
        </p:txBody>
      </p:sp>
      <p:sp>
        <p:nvSpPr>
          <p:cNvPr id="10" name="CuadroTexto 9">
            <a:extLst>
              <a:ext uri="{FF2B5EF4-FFF2-40B4-BE49-F238E27FC236}">
                <a16:creationId xmlns:a16="http://schemas.microsoft.com/office/drawing/2014/main" id="{BBFAD275-3E32-5D43-3758-2809679221FD}"/>
              </a:ext>
            </a:extLst>
          </p:cNvPr>
          <p:cNvSpPr txBox="1"/>
          <p:nvPr/>
        </p:nvSpPr>
        <p:spPr>
          <a:xfrm>
            <a:off x="1536860" y="3636774"/>
            <a:ext cx="4236197" cy="1054135"/>
          </a:xfrm>
          <a:prstGeom prst="rect">
            <a:avLst/>
          </a:prstGeom>
          <a:noFill/>
        </p:spPr>
        <p:txBody>
          <a:bodyPr wrap="square">
            <a:spAutoFit/>
          </a:bodyPr>
          <a:lstStyle/>
          <a:p>
            <a:pPr lvl="0"/>
            <a:r>
              <a:rPr lang="es-CL" sz="1050" b="1" dirty="0">
                <a:solidFill>
                  <a:schemeClr val="accent1">
                    <a:lumMod val="50000"/>
                  </a:schemeClr>
                </a:solidFill>
              </a:rPr>
              <a:t>ARQ</a:t>
            </a:r>
            <a:r>
              <a:rPr lang="es-CL" sz="1050" dirty="0">
                <a:solidFill>
                  <a:schemeClr val="accent1">
                    <a:lumMod val="50000"/>
                  </a:schemeClr>
                </a:solidFill>
              </a:rPr>
              <a:t>: pletinas planas / falta de rigidez lateral / falta de </a:t>
            </a:r>
            <a:r>
              <a:rPr lang="es-CL" sz="1050" dirty="0" err="1">
                <a:solidFill>
                  <a:schemeClr val="accent1">
                    <a:lumMod val="50000"/>
                  </a:schemeClr>
                </a:solidFill>
              </a:rPr>
              <a:t>detallamiento</a:t>
            </a:r>
            <a:r>
              <a:rPr lang="es-CL" sz="1050" dirty="0">
                <a:solidFill>
                  <a:schemeClr val="accent1">
                    <a:lumMod val="50000"/>
                  </a:schemeClr>
                </a:solidFill>
              </a:rPr>
              <a:t> y notas constructivas</a:t>
            </a:r>
          </a:p>
          <a:p>
            <a:pPr lvl="0"/>
            <a:r>
              <a:rPr lang="es-CL" sz="1050" b="1" dirty="0">
                <a:solidFill>
                  <a:schemeClr val="accent1">
                    <a:lumMod val="50000"/>
                  </a:schemeClr>
                </a:solidFill>
              </a:rPr>
              <a:t>CAL</a:t>
            </a:r>
            <a:r>
              <a:rPr lang="es-CL" sz="1050" dirty="0">
                <a:solidFill>
                  <a:schemeClr val="accent1">
                    <a:lumMod val="50000"/>
                  </a:schemeClr>
                </a:solidFill>
              </a:rPr>
              <a:t>:¿como se comportará? / ¿albañilería confinada?</a:t>
            </a:r>
          </a:p>
          <a:p>
            <a:pPr lvl="0"/>
            <a:r>
              <a:rPr lang="es-CL" sz="1050" b="1" dirty="0">
                <a:solidFill>
                  <a:schemeClr val="accent1">
                    <a:lumMod val="50000"/>
                  </a:schemeClr>
                </a:solidFill>
              </a:rPr>
              <a:t>OTROS</a:t>
            </a:r>
            <a:r>
              <a:rPr lang="es-CL" sz="1050" dirty="0">
                <a:solidFill>
                  <a:schemeClr val="accent1">
                    <a:lumMod val="50000"/>
                  </a:schemeClr>
                </a:solidFill>
              </a:rPr>
              <a:t>: ensayos / capacidades unidad cerámica / normas / laboratorio</a:t>
            </a:r>
          </a:p>
          <a:p>
            <a:pPr lvl="0"/>
            <a:endParaRPr lang="es-CL" sz="1000" dirty="0"/>
          </a:p>
        </p:txBody>
      </p:sp>
    </p:spTree>
    <p:extLst>
      <p:ext uri="{BB962C8B-B14F-4D97-AF65-F5344CB8AC3E}">
        <p14:creationId xmlns:p14="http://schemas.microsoft.com/office/powerpoint/2010/main" val="18176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FF5E2DEE-D562-4435-0E1C-6454D1E3C0B0}"/>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28962E98-DFB5-D572-E280-5806C02240A0}"/>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054DD5B3-4AA5-1A90-C3E6-AF815E2C5269}"/>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9C88270A-915B-B33D-EFA8-FFAD5F91644E}"/>
              </a:ext>
            </a:extLst>
          </p:cNvPr>
          <p:cNvPicPr>
            <a:picLocks noChangeAspect="1"/>
          </p:cNvPicPr>
          <p:nvPr/>
        </p:nvPicPr>
        <p:blipFill>
          <a:blip r:embed="rId4"/>
          <a:stretch>
            <a:fillRect/>
          </a:stretch>
        </p:blipFill>
        <p:spPr>
          <a:xfrm>
            <a:off x="6053171" y="4507335"/>
            <a:ext cx="2028565" cy="431071"/>
          </a:xfrm>
          <a:prstGeom prst="rect">
            <a:avLst/>
          </a:prstGeom>
        </p:spPr>
      </p:pic>
      <p:sp>
        <p:nvSpPr>
          <p:cNvPr id="3" name="CuadroTexto 2">
            <a:extLst>
              <a:ext uri="{FF2B5EF4-FFF2-40B4-BE49-F238E27FC236}">
                <a16:creationId xmlns:a16="http://schemas.microsoft.com/office/drawing/2014/main" id="{4975C38C-D41E-1CA1-F102-AEDE600B0E19}"/>
              </a:ext>
            </a:extLst>
          </p:cNvPr>
          <p:cNvSpPr txBox="1"/>
          <p:nvPr/>
        </p:nvSpPr>
        <p:spPr>
          <a:xfrm>
            <a:off x="1430531" y="732725"/>
            <a:ext cx="6651205" cy="461665"/>
          </a:xfrm>
          <a:prstGeom prst="rect">
            <a:avLst/>
          </a:prstGeom>
          <a:noFill/>
        </p:spPr>
        <p:txBody>
          <a:bodyPr wrap="square">
            <a:spAutoFit/>
          </a:bodyPr>
          <a:lstStyle/>
          <a:p>
            <a:r>
              <a:rPr lang="es-CL" sz="1200" dirty="0"/>
              <a:t>1er contrato:</a:t>
            </a:r>
            <a:r>
              <a:rPr lang="es-CL" sz="1200" b="1" dirty="0"/>
              <a:t> 	ASESORIA ESTRUCTURAL</a:t>
            </a:r>
          </a:p>
          <a:p>
            <a:r>
              <a:rPr lang="es-CL" sz="1200" b="1" dirty="0"/>
              <a:t>	Revisión estructural del muro cortina colgado de ladrillos </a:t>
            </a:r>
          </a:p>
        </p:txBody>
      </p:sp>
      <p:pic>
        <p:nvPicPr>
          <p:cNvPr id="9" name="Imagen 8">
            <a:extLst>
              <a:ext uri="{FF2B5EF4-FFF2-40B4-BE49-F238E27FC236}">
                <a16:creationId xmlns:a16="http://schemas.microsoft.com/office/drawing/2014/main" id="{5D86F94D-90C8-475F-A3DD-F606425F1ACC}"/>
              </a:ext>
            </a:extLst>
          </p:cNvPr>
          <p:cNvPicPr>
            <a:picLocks noChangeAspect="1"/>
          </p:cNvPicPr>
          <p:nvPr/>
        </p:nvPicPr>
        <p:blipFill>
          <a:blip r:embed="rId5"/>
          <a:stretch>
            <a:fillRect/>
          </a:stretch>
        </p:blipFill>
        <p:spPr>
          <a:xfrm>
            <a:off x="1430531" y="1263599"/>
            <a:ext cx="1573870" cy="2795034"/>
          </a:xfrm>
          <a:prstGeom prst="rect">
            <a:avLst/>
          </a:prstGeom>
        </p:spPr>
      </p:pic>
      <p:pic>
        <p:nvPicPr>
          <p:cNvPr id="12" name="Imagen 11">
            <a:extLst>
              <a:ext uri="{FF2B5EF4-FFF2-40B4-BE49-F238E27FC236}">
                <a16:creationId xmlns:a16="http://schemas.microsoft.com/office/drawing/2014/main" id="{B04B1AAD-8962-8BC6-1434-6F7AFA1070DE}"/>
              </a:ext>
            </a:extLst>
          </p:cNvPr>
          <p:cNvPicPr>
            <a:picLocks noChangeAspect="1"/>
          </p:cNvPicPr>
          <p:nvPr/>
        </p:nvPicPr>
        <p:blipFill>
          <a:blip r:embed="rId6"/>
          <a:stretch>
            <a:fillRect/>
          </a:stretch>
        </p:blipFill>
        <p:spPr>
          <a:xfrm>
            <a:off x="3352273" y="1194390"/>
            <a:ext cx="2233227" cy="3105132"/>
          </a:xfrm>
          <a:prstGeom prst="rect">
            <a:avLst/>
          </a:prstGeom>
        </p:spPr>
      </p:pic>
      <p:pic>
        <p:nvPicPr>
          <p:cNvPr id="14" name="Imagen 13">
            <a:extLst>
              <a:ext uri="{FF2B5EF4-FFF2-40B4-BE49-F238E27FC236}">
                <a16:creationId xmlns:a16="http://schemas.microsoft.com/office/drawing/2014/main" id="{3E6C1F42-1071-FFD3-C3AE-B3FBCBF458E8}"/>
              </a:ext>
            </a:extLst>
          </p:cNvPr>
          <p:cNvPicPr>
            <a:picLocks noChangeAspect="1"/>
          </p:cNvPicPr>
          <p:nvPr/>
        </p:nvPicPr>
        <p:blipFill>
          <a:blip r:embed="rId7"/>
          <a:stretch>
            <a:fillRect/>
          </a:stretch>
        </p:blipFill>
        <p:spPr>
          <a:xfrm>
            <a:off x="5941855" y="1272132"/>
            <a:ext cx="2662922" cy="3027390"/>
          </a:xfrm>
          <a:prstGeom prst="rect">
            <a:avLst/>
          </a:prstGeom>
        </p:spPr>
      </p:pic>
    </p:spTree>
    <p:extLst>
      <p:ext uri="{BB962C8B-B14F-4D97-AF65-F5344CB8AC3E}">
        <p14:creationId xmlns:p14="http://schemas.microsoft.com/office/powerpoint/2010/main" val="124324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1" y="732725"/>
            <a:ext cx="6651205" cy="276999"/>
          </a:xfrm>
          <a:prstGeom prst="rect">
            <a:avLst/>
          </a:prstGeom>
          <a:noFill/>
        </p:spPr>
        <p:txBody>
          <a:bodyPr wrap="square">
            <a:spAutoFit/>
          </a:bodyPr>
          <a:lstStyle/>
          <a:p>
            <a:r>
              <a:rPr lang="es-CL" sz="1200" b="1" dirty="0"/>
              <a:t>Alcance Normativo</a:t>
            </a:r>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ED980E9E-31D4-98A6-C58B-1462075FD6C1}"/>
              </a:ext>
            </a:extLst>
          </p:cNvPr>
          <p:cNvPicPr>
            <a:picLocks noChangeAspect="1"/>
          </p:cNvPicPr>
          <p:nvPr/>
        </p:nvPicPr>
        <p:blipFill>
          <a:blip r:embed="rId5"/>
          <a:stretch>
            <a:fillRect/>
          </a:stretch>
        </p:blipFill>
        <p:spPr>
          <a:xfrm>
            <a:off x="1861281" y="971094"/>
            <a:ext cx="5418717" cy="3536241"/>
          </a:xfrm>
          <a:prstGeom prst="rect">
            <a:avLst/>
          </a:prstGeom>
        </p:spPr>
      </p:pic>
      <p:cxnSp>
        <p:nvCxnSpPr>
          <p:cNvPr id="7" name="Conector recto 6">
            <a:extLst>
              <a:ext uri="{FF2B5EF4-FFF2-40B4-BE49-F238E27FC236}">
                <a16:creationId xmlns:a16="http://schemas.microsoft.com/office/drawing/2014/main" id="{A5D4F986-DE4C-4043-B0D8-87530E8FD804}"/>
              </a:ext>
            </a:extLst>
          </p:cNvPr>
          <p:cNvCxnSpPr/>
          <p:nvPr/>
        </p:nvCxnSpPr>
        <p:spPr>
          <a:xfrm>
            <a:off x="5181600" y="2366682"/>
            <a:ext cx="1828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3CCDF8CB-CB48-9244-83A4-9B29C09ADEBE}"/>
              </a:ext>
            </a:extLst>
          </p:cNvPr>
          <p:cNvCxnSpPr>
            <a:cxnSpLocks/>
          </p:cNvCxnSpPr>
          <p:nvPr/>
        </p:nvCxnSpPr>
        <p:spPr>
          <a:xfrm>
            <a:off x="2142565" y="2492188"/>
            <a:ext cx="58270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567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C92E1DBA-B070-67B5-31D5-F0DBA5560D7E}"/>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99637145-7B67-53B9-90F1-0E2E6805DA96}"/>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4D02656-08C1-EA5B-EE4A-66C5F6E4102B}"/>
              </a:ext>
            </a:extLst>
          </p:cNvPr>
          <p:cNvSpPr txBox="1"/>
          <p:nvPr/>
        </p:nvSpPr>
        <p:spPr>
          <a:xfrm>
            <a:off x="1430531" y="732725"/>
            <a:ext cx="6651205" cy="2492990"/>
          </a:xfrm>
          <a:prstGeom prst="rect">
            <a:avLst/>
          </a:prstGeom>
          <a:noFill/>
        </p:spPr>
        <p:txBody>
          <a:bodyPr wrap="square">
            <a:spAutoFit/>
          </a:bodyPr>
          <a:lstStyle/>
          <a:p>
            <a:r>
              <a:rPr lang="es-CL" sz="1200" b="1" dirty="0"/>
              <a:t>Alcance Normativo_</a:t>
            </a:r>
            <a:r>
              <a:rPr lang="es-CL" sz="1200" b="1" i="1" dirty="0"/>
              <a:t>Filosofía</a:t>
            </a:r>
          </a:p>
          <a:p>
            <a:endParaRPr lang="es-CL" sz="1200" b="1" i="1" dirty="0"/>
          </a:p>
          <a:p>
            <a:r>
              <a:rPr lang="es-CL" sz="1200" b="1" i="1" dirty="0"/>
              <a:t>    1. Demanda</a:t>
            </a:r>
            <a:r>
              <a:rPr lang="es-CL" sz="1200" i="1" dirty="0"/>
              <a:t>_NCh433 Cap.8</a:t>
            </a:r>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r>
              <a:rPr lang="es-CL" sz="1200" b="1" i="1" dirty="0"/>
              <a:t>    2. Deformaciones</a:t>
            </a:r>
            <a:r>
              <a:rPr lang="es-CL" sz="1200" i="1" dirty="0"/>
              <a:t>_NCh3357</a:t>
            </a:r>
          </a:p>
        </p:txBody>
      </p:sp>
      <p:sp>
        <p:nvSpPr>
          <p:cNvPr id="2" name="Google Shape;66;p15">
            <a:extLst>
              <a:ext uri="{FF2B5EF4-FFF2-40B4-BE49-F238E27FC236}">
                <a16:creationId xmlns:a16="http://schemas.microsoft.com/office/drawing/2014/main" id="{02AD1073-6B93-66BC-6D55-FE5C528085DE}"/>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A1134107-4BFF-2F80-2C60-3C53A54A3F36}"/>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A2FCB895-C6D5-C84A-E7F9-263B4BF3058D}"/>
              </a:ext>
            </a:extLst>
          </p:cNvPr>
          <p:cNvPicPr>
            <a:picLocks noChangeAspect="1"/>
          </p:cNvPicPr>
          <p:nvPr/>
        </p:nvPicPr>
        <p:blipFill>
          <a:blip r:embed="rId5"/>
          <a:stretch>
            <a:fillRect/>
          </a:stretch>
        </p:blipFill>
        <p:spPr>
          <a:xfrm>
            <a:off x="1479289" y="1367403"/>
            <a:ext cx="5695771" cy="1492817"/>
          </a:xfrm>
          <a:prstGeom prst="rect">
            <a:avLst/>
          </a:prstGeom>
        </p:spPr>
      </p:pic>
      <p:cxnSp>
        <p:nvCxnSpPr>
          <p:cNvPr id="6" name="Conector recto 5">
            <a:extLst>
              <a:ext uri="{FF2B5EF4-FFF2-40B4-BE49-F238E27FC236}">
                <a16:creationId xmlns:a16="http://schemas.microsoft.com/office/drawing/2014/main" id="{652CEA58-0185-A943-A89D-A67D4C21B48E}"/>
              </a:ext>
            </a:extLst>
          </p:cNvPr>
          <p:cNvCxnSpPr/>
          <p:nvPr/>
        </p:nvCxnSpPr>
        <p:spPr>
          <a:xfrm>
            <a:off x="4778184" y="2277036"/>
            <a:ext cx="221428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A784316-F034-D341-B09D-DA218C6581B8}"/>
              </a:ext>
            </a:extLst>
          </p:cNvPr>
          <p:cNvCxnSpPr>
            <a:cxnSpLocks/>
          </p:cNvCxnSpPr>
          <p:nvPr/>
        </p:nvCxnSpPr>
        <p:spPr>
          <a:xfrm>
            <a:off x="1604678" y="2447365"/>
            <a:ext cx="19901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7783462D-22CD-ED40-A9E5-0744D1A761AF}"/>
              </a:ext>
            </a:extLst>
          </p:cNvPr>
          <p:cNvPicPr>
            <a:picLocks noChangeAspect="1"/>
          </p:cNvPicPr>
          <p:nvPr/>
        </p:nvPicPr>
        <p:blipFill rotWithShape="1">
          <a:blip r:embed="rId6"/>
          <a:srcRect b="78456"/>
          <a:stretch/>
        </p:blipFill>
        <p:spPr>
          <a:xfrm>
            <a:off x="1479289" y="3262821"/>
            <a:ext cx="5787935" cy="672702"/>
          </a:xfrm>
          <a:prstGeom prst="rect">
            <a:avLst/>
          </a:prstGeom>
        </p:spPr>
      </p:pic>
      <p:sp>
        <p:nvSpPr>
          <p:cNvPr id="5" name="Rectángulo 4">
            <a:extLst>
              <a:ext uri="{FF2B5EF4-FFF2-40B4-BE49-F238E27FC236}">
                <a16:creationId xmlns:a16="http://schemas.microsoft.com/office/drawing/2014/main" id="{70FB4092-E95B-6547-B371-41E0E562E779}"/>
              </a:ext>
            </a:extLst>
          </p:cNvPr>
          <p:cNvSpPr/>
          <p:nvPr/>
        </p:nvSpPr>
        <p:spPr>
          <a:xfrm>
            <a:off x="3209365" y="1613647"/>
            <a:ext cx="3783102" cy="170329"/>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16563D13-8C88-FA41-A82D-EAAF3500C1AE}"/>
              </a:ext>
            </a:extLst>
          </p:cNvPr>
          <p:cNvSpPr/>
          <p:nvPr/>
        </p:nvSpPr>
        <p:spPr>
          <a:xfrm>
            <a:off x="1604677" y="1775013"/>
            <a:ext cx="4600179" cy="17012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7168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0" y="732725"/>
            <a:ext cx="7453493" cy="3631763"/>
          </a:xfrm>
          <a:prstGeom prst="rect">
            <a:avLst/>
          </a:prstGeom>
          <a:noFill/>
        </p:spPr>
        <p:txBody>
          <a:bodyPr wrap="square">
            <a:spAutoFit/>
          </a:bodyPr>
          <a:lstStyle/>
          <a:p>
            <a:r>
              <a:rPr lang="es-CL" sz="1200" b="1" dirty="0"/>
              <a:t>Cargas de Diseño</a:t>
            </a:r>
            <a:r>
              <a:rPr lang="es-CL" sz="1200" dirty="0"/>
              <a:t>_</a:t>
            </a:r>
            <a:r>
              <a:rPr lang="es-CL" sz="1200" i="1" dirty="0"/>
              <a:t>NCh433 Cap.8</a:t>
            </a:r>
          </a:p>
          <a:p>
            <a:endParaRPr lang="es-CL" sz="1200" b="1" dirty="0"/>
          </a:p>
          <a:p>
            <a:r>
              <a:rPr lang="es-CL" sz="1200" dirty="0"/>
              <a:t>Para obtener las deformaciones y esfuerzos internos de los perfiles, es necesario determinar:</a:t>
            </a:r>
          </a:p>
          <a:p>
            <a:endParaRPr lang="es-CL" sz="1200" b="1" dirty="0"/>
          </a:p>
          <a:p>
            <a:r>
              <a:rPr lang="es-CL" sz="1200" b="1" dirty="0"/>
              <a:t>Cargas gravitacionales			Cargas Laterales</a:t>
            </a:r>
          </a:p>
          <a:p>
            <a:r>
              <a:rPr lang="es-CL" sz="1200" dirty="0"/>
              <a:t> - Pesos propios P</a:t>
            </a:r>
            <a:r>
              <a:rPr lang="es-CL" sz="1200" baseline="-25000" dirty="0"/>
              <a:t>P</a:t>
            </a:r>
            <a:r>
              <a:rPr lang="es-CL" sz="1200" dirty="0"/>
              <a:t> = 6.669 Kg		 </a:t>
            </a:r>
          </a:p>
          <a:p>
            <a:r>
              <a:rPr lang="es-CL" sz="1200" dirty="0"/>
              <a:t>     Ladrillo				    8.1 Fuerza sismica vertical</a:t>
            </a:r>
          </a:p>
          <a:p>
            <a:r>
              <a:rPr lang="es-CL" sz="1200" dirty="0"/>
              <a:t>     Estructura metalica			      F</a:t>
            </a:r>
            <a:r>
              <a:rPr lang="es-CL" sz="1200" baseline="-25000" dirty="0"/>
              <a:t>V</a:t>
            </a:r>
            <a:r>
              <a:rPr lang="es-CL" sz="1200" dirty="0"/>
              <a:t> = 0.67 x A0/g x P</a:t>
            </a:r>
            <a:r>
              <a:rPr lang="es-CL" sz="1200" baseline="-25000" dirty="0"/>
              <a:t>P</a:t>
            </a:r>
            <a:r>
              <a:rPr lang="es-CL" sz="1200" dirty="0"/>
              <a:t> = 1.79 Ton</a:t>
            </a:r>
          </a:p>
          <a:p>
            <a:r>
              <a:rPr lang="es-CL" sz="1200" dirty="0"/>
              <a:t>				      con Ao/g=0.4</a:t>
            </a:r>
          </a:p>
          <a:p>
            <a:r>
              <a:rPr lang="es-CL" sz="1200" dirty="0"/>
              <a:t>				    </a:t>
            </a:r>
          </a:p>
          <a:p>
            <a:r>
              <a:rPr lang="es-CL" sz="1200" dirty="0"/>
              <a:t>				    8.2 Nivel de desempeño ¨(tabla 8.1)</a:t>
            </a:r>
          </a:p>
          <a:p>
            <a:r>
              <a:rPr lang="es-CL" sz="1200" dirty="0"/>
              <a:t>				    </a:t>
            </a:r>
          </a:p>
          <a:p>
            <a:r>
              <a:rPr lang="es-CL" sz="1200" dirty="0"/>
              <a:t>				    8.3 Fuerza sismica horizontal</a:t>
            </a:r>
          </a:p>
          <a:p>
            <a:r>
              <a:rPr lang="es-CL" sz="1200" dirty="0"/>
              <a:t>				      FH = Ao/g x KP x CP x Kd x PP = 11.74 Ton</a:t>
            </a:r>
          </a:p>
          <a:p>
            <a:r>
              <a:rPr lang="es-CL" sz="1200" dirty="0"/>
              <a:t>				      con FK/PK &gt; Ao/g = 0.4 </a:t>
            </a:r>
            <a:r>
              <a:rPr lang="es-CL" sz="1200" i="1" dirty="0"/>
              <a:t>(método estático) </a:t>
            </a:r>
          </a:p>
          <a:p>
            <a:r>
              <a:rPr lang="es-CL" sz="1200" dirty="0"/>
              <a:t> </a:t>
            </a:r>
          </a:p>
          <a:p>
            <a:r>
              <a:rPr lang="es-CL" sz="1200" dirty="0"/>
              <a:t>FH = 1.76 x 6,67Ton </a:t>
            </a:r>
          </a:p>
          <a:p>
            <a:r>
              <a:rPr lang="es-CL" b="1" dirty="0"/>
              <a:t>FH = 11,74Ton </a:t>
            </a:r>
            <a:endParaRPr lang="es-CL" dirty="0"/>
          </a:p>
          <a:p>
            <a:endParaRPr lang="es-CL" sz="1200" dirty="0"/>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E6F6F58B-4B34-2B4E-A423-06D2CFF6D099}"/>
              </a:ext>
            </a:extLst>
          </p:cNvPr>
          <p:cNvPicPr>
            <a:picLocks noChangeAspect="1"/>
          </p:cNvPicPr>
          <p:nvPr/>
        </p:nvPicPr>
        <p:blipFill>
          <a:blip r:embed="rId5"/>
          <a:stretch>
            <a:fillRect/>
          </a:stretch>
        </p:blipFill>
        <p:spPr>
          <a:xfrm>
            <a:off x="1430531" y="2302385"/>
            <a:ext cx="1924386" cy="2047219"/>
          </a:xfrm>
          <a:prstGeom prst="rect">
            <a:avLst/>
          </a:prstGeom>
        </p:spPr>
      </p:pic>
    </p:spTree>
    <p:extLst>
      <p:ext uri="{BB962C8B-B14F-4D97-AF65-F5344CB8AC3E}">
        <p14:creationId xmlns:p14="http://schemas.microsoft.com/office/powerpoint/2010/main" val="3448399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9C7CDECB-EAD5-FB46-9E01-B03537EEA5F8}"/>
              </a:ext>
            </a:extLst>
          </p:cNvPr>
          <p:cNvPicPr>
            <a:picLocks noChangeAspect="1"/>
          </p:cNvPicPr>
          <p:nvPr/>
        </p:nvPicPr>
        <p:blipFill>
          <a:blip r:embed="rId5"/>
          <a:stretch>
            <a:fillRect/>
          </a:stretch>
        </p:blipFill>
        <p:spPr>
          <a:xfrm>
            <a:off x="2661329" y="891796"/>
            <a:ext cx="4189609" cy="3615539"/>
          </a:xfrm>
          <a:prstGeom prst="rect">
            <a:avLst/>
          </a:prstGeom>
        </p:spPr>
      </p:pic>
    </p:spTree>
    <p:extLst>
      <p:ext uri="{BB962C8B-B14F-4D97-AF65-F5344CB8AC3E}">
        <p14:creationId xmlns:p14="http://schemas.microsoft.com/office/powerpoint/2010/main" val="64386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6F6819D9-9F16-127C-A504-F8B2578AF40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EE096AF5-9824-0A89-E65F-D7F09BA30486}"/>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41C9053F-E494-2FD3-1014-1F89EE98522F}"/>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1DD736AB-7DE7-E1FD-1B3B-B46B71C29540}"/>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95856597-83B2-1C47-984B-4417B7ACF595}"/>
              </a:ext>
            </a:extLst>
          </p:cNvPr>
          <p:cNvPicPr>
            <a:picLocks noChangeAspect="1"/>
          </p:cNvPicPr>
          <p:nvPr/>
        </p:nvPicPr>
        <p:blipFill>
          <a:blip r:embed="rId5"/>
          <a:stretch>
            <a:fillRect/>
          </a:stretch>
        </p:blipFill>
        <p:spPr>
          <a:xfrm>
            <a:off x="2474259" y="718470"/>
            <a:ext cx="4192442" cy="3583770"/>
          </a:xfrm>
          <a:prstGeom prst="rect">
            <a:avLst/>
          </a:prstGeom>
        </p:spPr>
      </p:pic>
    </p:spTree>
    <p:extLst>
      <p:ext uri="{BB962C8B-B14F-4D97-AF65-F5344CB8AC3E}">
        <p14:creationId xmlns:p14="http://schemas.microsoft.com/office/powerpoint/2010/main" val="300529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6F6819D9-9F16-127C-A504-F8B2578AF40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EE096AF5-9824-0A89-E65F-D7F09BA30486}"/>
              </a:ext>
            </a:extLst>
          </p:cNvPr>
          <p:cNvPicPr preferRelativeResize="0"/>
          <p:nvPr/>
        </p:nvPicPr>
        <p:blipFill>
          <a:blip r:embed="rId3">
            <a:alphaModFix/>
          </a:blip>
          <a:stretch>
            <a:fillRect/>
          </a:stretch>
        </p:blipFill>
        <p:spPr>
          <a:xfrm>
            <a:off x="2719" y="-1"/>
            <a:ext cx="9141281" cy="5143501"/>
          </a:xfrm>
          <a:prstGeom prst="rect">
            <a:avLst/>
          </a:prstGeom>
          <a:noFill/>
          <a:ln>
            <a:noFill/>
          </a:ln>
        </p:spPr>
      </p:pic>
      <p:sp>
        <p:nvSpPr>
          <p:cNvPr id="3" name="CuadroTexto 2">
            <a:extLst>
              <a:ext uri="{FF2B5EF4-FFF2-40B4-BE49-F238E27FC236}">
                <a16:creationId xmlns:a16="http://schemas.microsoft.com/office/drawing/2014/main" id="{56B4DF80-D31C-3AFF-95F6-E4807262B961}"/>
              </a:ext>
            </a:extLst>
          </p:cNvPr>
          <p:cNvSpPr txBox="1"/>
          <p:nvPr/>
        </p:nvSpPr>
        <p:spPr>
          <a:xfrm>
            <a:off x="1430530" y="995049"/>
            <a:ext cx="6651205" cy="307777"/>
          </a:xfrm>
          <a:prstGeom prst="rect">
            <a:avLst/>
          </a:prstGeom>
          <a:noFill/>
        </p:spPr>
        <p:txBody>
          <a:bodyPr wrap="square">
            <a:spAutoFit/>
          </a:bodyPr>
          <a:lstStyle/>
          <a:p>
            <a:r>
              <a:rPr lang="es-CL" dirty="0"/>
              <a:t>Diseño perfil metálico para bastidores:</a:t>
            </a:r>
          </a:p>
        </p:txBody>
      </p:sp>
      <p:sp>
        <p:nvSpPr>
          <p:cNvPr id="2" name="Google Shape;66;p15">
            <a:extLst>
              <a:ext uri="{FF2B5EF4-FFF2-40B4-BE49-F238E27FC236}">
                <a16:creationId xmlns:a16="http://schemas.microsoft.com/office/drawing/2014/main" id="{41C9053F-E494-2FD3-1014-1F89EE98522F}"/>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1DD736AB-7DE7-E1FD-1B3B-B46B71C29540}"/>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71564AC9-C1FA-404A-B85E-F97A767D6888}"/>
              </a:ext>
            </a:extLst>
          </p:cNvPr>
          <p:cNvPicPr>
            <a:picLocks noChangeAspect="1"/>
          </p:cNvPicPr>
          <p:nvPr/>
        </p:nvPicPr>
        <p:blipFill>
          <a:blip r:embed="rId5"/>
          <a:stretch>
            <a:fillRect/>
          </a:stretch>
        </p:blipFill>
        <p:spPr>
          <a:xfrm>
            <a:off x="3103457" y="1874010"/>
            <a:ext cx="4808444" cy="2078536"/>
          </a:xfrm>
          <a:prstGeom prst="rect">
            <a:avLst/>
          </a:prstGeom>
        </p:spPr>
      </p:pic>
      <p:pic>
        <p:nvPicPr>
          <p:cNvPr id="8" name="Imagen 7">
            <a:extLst>
              <a:ext uri="{FF2B5EF4-FFF2-40B4-BE49-F238E27FC236}">
                <a16:creationId xmlns:a16="http://schemas.microsoft.com/office/drawing/2014/main" id="{DFDB52D7-0225-C34B-A2EA-B56F9485B222}"/>
              </a:ext>
            </a:extLst>
          </p:cNvPr>
          <p:cNvPicPr>
            <a:picLocks noChangeAspect="1"/>
          </p:cNvPicPr>
          <p:nvPr/>
        </p:nvPicPr>
        <p:blipFill rotWithShape="1">
          <a:blip r:embed="rId6"/>
          <a:srcRect l="2548" t="16468" r="81146" b="25732"/>
          <a:stretch/>
        </p:blipFill>
        <p:spPr>
          <a:xfrm>
            <a:off x="1548063" y="1554146"/>
            <a:ext cx="1147011" cy="2297443"/>
          </a:xfrm>
          <a:prstGeom prst="rect">
            <a:avLst/>
          </a:prstGeom>
        </p:spPr>
      </p:pic>
      <p:cxnSp>
        <p:nvCxnSpPr>
          <p:cNvPr id="6" name="Conector recto 5">
            <a:extLst>
              <a:ext uri="{FF2B5EF4-FFF2-40B4-BE49-F238E27FC236}">
                <a16:creationId xmlns:a16="http://schemas.microsoft.com/office/drawing/2014/main" id="{8C0AD209-8E42-CD47-ABBD-BD480F6522B9}"/>
              </a:ext>
            </a:extLst>
          </p:cNvPr>
          <p:cNvCxnSpPr/>
          <p:nvPr/>
        </p:nvCxnSpPr>
        <p:spPr>
          <a:xfrm>
            <a:off x="2783305" y="2085474"/>
            <a:ext cx="238225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1BBF81F-5130-0F43-8A65-F08BD16DF829}"/>
              </a:ext>
            </a:extLst>
          </p:cNvPr>
          <p:cNvCxnSpPr>
            <a:cxnSpLocks/>
          </p:cNvCxnSpPr>
          <p:nvPr/>
        </p:nvCxnSpPr>
        <p:spPr>
          <a:xfrm>
            <a:off x="2783304" y="3665621"/>
            <a:ext cx="64970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DB2C623B-64FF-7D4C-9C88-BCACAF1EF26E}"/>
              </a:ext>
            </a:extLst>
          </p:cNvPr>
          <p:cNvCxnSpPr>
            <a:cxnSpLocks/>
          </p:cNvCxnSpPr>
          <p:nvPr/>
        </p:nvCxnSpPr>
        <p:spPr>
          <a:xfrm>
            <a:off x="4491789" y="3665621"/>
            <a:ext cx="930442"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Flecha curvada hacia arriba 12">
            <a:extLst>
              <a:ext uri="{FF2B5EF4-FFF2-40B4-BE49-F238E27FC236}">
                <a16:creationId xmlns:a16="http://schemas.microsoft.com/office/drawing/2014/main" id="{684E4C69-D9FB-FF4C-8A20-5CB85EDF00A2}"/>
              </a:ext>
            </a:extLst>
          </p:cNvPr>
          <p:cNvSpPr/>
          <p:nvPr/>
        </p:nvSpPr>
        <p:spPr>
          <a:xfrm flipV="1">
            <a:off x="2911643" y="1418914"/>
            <a:ext cx="2029326" cy="530200"/>
          </a:xfrm>
          <a:prstGeom prst="curved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1430549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0" y="732725"/>
            <a:ext cx="7453493" cy="276999"/>
          </a:xfrm>
          <a:prstGeom prst="rect">
            <a:avLst/>
          </a:prstGeom>
          <a:noFill/>
        </p:spPr>
        <p:txBody>
          <a:bodyPr wrap="square">
            <a:spAutoFit/>
          </a:bodyPr>
          <a:lstStyle/>
          <a:p>
            <a:r>
              <a:rPr lang="es-CL" sz="1200" b="1" dirty="0"/>
              <a:t>Verificación de deformaciones_</a:t>
            </a:r>
            <a:r>
              <a:rPr lang="es-CL" sz="1200" b="1" i="1" dirty="0"/>
              <a:t>NCh 3357</a:t>
            </a:r>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5" name="Imagen 4">
            <a:extLst>
              <a:ext uri="{FF2B5EF4-FFF2-40B4-BE49-F238E27FC236}">
                <a16:creationId xmlns:a16="http://schemas.microsoft.com/office/drawing/2014/main" id="{D7F62FA1-F973-A240-9706-8F159EF7BBB5}"/>
              </a:ext>
            </a:extLst>
          </p:cNvPr>
          <p:cNvPicPr>
            <a:picLocks noChangeAspect="1"/>
          </p:cNvPicPr>
          <p:nvPr/>
        </p:nvPicPr>
        <p:blipFill>
          <a:blip r:embed="rId5"/>
          <a:stretch>
            <a:fillRect/>
          </a:stretch>
        </p:blipFill>
        <p:spPr>
          <a:xfrm>
            <a:off x="1791581" y="1060734"/>
            <a:ext cx="5558118" cy="2299159"/>
          </a:xfrm>
          <a:prstGeom prst="rect">
            <a:avLst/>
          </a:prstGeom>
        </p:spPr>
      </p:pic>
      <p:pic>
        <p:nvPicPr>
          <p:cNvPr id="6" name="Imagen 5">
            <a:extLst>
              <a:ext uri="{FF2B5EF4-FFF2-40B4-BE49-F238E27FC236}">
                <a16:creationId xmlns:a16="http://schemas.microsoft.com/office/drawing/2014/main" id="{FC1A4A79-406B-A442-A457-4914DC3674C4}"/>
              </a:ext>
            </a:extLst>
          </p:cNvPr>
          <p:cNvPicPr>
            <a:picLocks noChangeAspect="1"/>
          </p:cNvPicPr>
          <p:nvPr/>
        </p:nvPicPr>
        <p:blipFill>
          <a:blip r:embed="rId6"/>
          <a:stretch>
            <a:fillRect/>
          </a:stretch>
        </p:blipFill>
        <p:spPr>
          <a:xfrm>
            <a:off x="1791581" y="3410903"/>
            <a:ext cx="5711677" cy="820438"/>
          </a:xfrm>
          <a:prstGeom prst="rect">
            <a:avLst/>
          </a:prstGeom>
        </p:spPr>
      </p:pic>
    </p:spTree>
    <p:extLst>
      <p:ext uri="{BB962C8B-B14F-4D97-AF65-F5344CB8AC3E}">
        <p14:creationId xmlns:p14="http://schemas.microsoft.com/office/powerpoint/2010/main" val="4006804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title="fondo_12_seminario_3.jpg"/>
          <p:cNvPicPr preferRelativeResize="0"/>
          <p:nvPr/>
        </p:nvPicPr>
        <p:blipFill>
          <a:blip r:embed="rId3">
            <a:alphaModFix/>
          </a:blip>
          <a:stretch>
            <a:fillRect/>
          </a:stretch>
        </p:blipFill>
        <p:spPr>
          <a:xfrm>
            <a:off x="0" y="0"/>
            <a:ext cx="9144000" cy="5145030"/>
          </a:xfrm>
          <a:prstGeom prst="rect">
            <a:avLst/>
          </a:prstGeom>
          <a:noFill/>
          <a:ln>
            <a:noFill/>
          </a:ln>
        </p:spPr>
      </p:pic>
      <p:pic>
        <p:nvPicPr>
          <p:cNvPr id="4" name="Imagen 3">
            <a:extLst>
              <a:ext uri="{FF2B5EF4-FFF2-40B4-BE49-F238E27FC236}">
                <a16:creationId xmlns:a16="http://schemas.microsoft.com/office/drawing/2014/main" id="{7BAB1CF0-FAD9-B206-B44A-4705B6941C59}"/>
              </a:ext>
            </a:extLst>
          </p:cNvPr>
          <p:cNvPicPr>
            <a:picLocks noChangeAspect="1"/>
          </p:cNvPicPr>
          <p:nvPr/>
        </p:nvPicPr>
        <p:blipFill>
          <a:blip r:embed="rId4"/>
          <a:stretch>
            <a:fillRect/>
          </a:stretch>
        </p:blipFill>
        <p:spPr>
          <a:xfrm>
            <a:off x="3295074" y="730977"/>
            <a:ext cx="2553852" cy="542694"/>
          </a:xfrm>
          <a:prstGeom prst="rect">
            <a:avLst/>
          </a:prstGeom>
        </p:spPr>
      </p:pic>
      <p:sp>
        <p:nvSpPr>
          <p:cNvPr id="6" name="CuadroTexto 5">
            <a:extLst>
              <a:ext uri="{FF2B5EF4-FFF2-40B4-BE49-F238E27FC236}">
                <a16:creationId xmlns:a16="http://schemas.microsoft.com/office/drawing/2014/main" id="{D7AA7716-C79F-87A4-7A3A-4BA60630DB75}"/>
              </a:ext>
            </a:extLst>
          </p:cNvPr>
          <p:cNvSpPr txBox="1"/>
          <p:nvPr/>
        </p:nvSpPr>
        <p:spPr>
          <a:xfrm>
            <a:off x="1649819" y="1735142"/>
            <a:ext cx="5844362" cy="2405723"/>
          </a:xfrm>
          <a:prstGeom prst="rect">
            <a:avLst/>
          </a:prstGeom>
          <a:noFill/>
        </p:spPr>
        <p:txBody>
          <a:bodyPr wrap="square">
            <a:spAutoFit/>
          </a:bodyPr>
          <a:lstStyle/>
          <a:p>
            <a:pPr marL="0" lvl="0" indent="0" algn="ctr" rtl="0">
              <a:lnSpc>
                <a:spcPct val="115000"/>
              </a:lnSpc>
              <a:spcBef>
                <a:spcPts val="0"/>
              </a:spcBef>
              <a:spcAft>
                <a:spcPts val="0"/>
              </a:spcAft>
              <a:buNone/>
            </a:pPr>
            <a:r>
              <a:rPr lang="es-ES" sz="1200" cap="all" dirty="0">
                <a:solidFill>
                  <a:schemeClr val="bg1">
                    <a:lumMod val="65000"/>
                  </a:schemeClr>
                </a:solidFill>
              </a:rPr>
              <a:t>Proyecto MUSEAT</a:t>
            </a:r>
          </a:p>
          <a:p>
            <a:pPr marL="0" lvl="0" indent="0" algn="ctr" rtl="0">
              <a:lnSpc>
                <a:spcPct val="115000"/>
              </a:lnSpc>
              <a:spcBef>
                <a:spcPts val="0"/>
              </a:spcBef>
              <a:spcAft>
                <a:spcPts val="0"/>
              </a:spcAft>
              <a:buNone/>
            </a:pPr>
            <a:r>
              <a:rPr lang="es-ES" sz="1200" cap="all" dirty="0">
                <a:solidFill>
                  <a:schemeClr val="bg1">
                    <a:lumMod val="65000"/>
                  </a:schemeClr>
                </a:solidFill>
              </a:rPr>
              <a:t>MUSEO REGIONAL DE ATACAMA</a:t>
            </a:r>
          </a:p>
          <a:p>
            <a:pPr algn="ctr"/>
            <a:r>
              <a:rPr lang="es-CL" sz="2400" cap="all" dirty="0">
                <a:solidFill>
                  <a:srgbClr val="444444"/>
                </a:solidFill>
              </a:rPr>
              <a:t>Fachada Cerámica Ventilada</a:t>
            </a:r>
          </a:p>
          <a:p>
            <a:pPr algn="ctr"/>
            <a:r>
              <a:rPr lang="es-CL" sz="2400" cap="all" dirty="0">
                <a:solidFill>
                  <a:srgbClr val="444444"/>
                </a:solidFill>
              </a:rPr>
              <a:t>una apuesta normativa</a:t>
            </a:r>
          </a:p>
          <a:p>
            <a:pPr algn="ctr"/>
            <a:endParaRPr lang="es-CL" sz="2400" cap="all" dirty="0">
              <a:solidFill>
                <a:srgbClr val="444444"/>
              </a:solidFill>
            </a:endParaRPr>
          </a:p>
          <a:p>
            <a:pPr algn="ctr"/>
            <a:endParaRPr lang="es-CL" sz="2400" cap="all" dirty="0">
              <a:solidFill>
                <a:srgbClr val="444444"/>
              </a:solidFill>
            </a:endParaRPr>
          </a:p>
          <a:p>
            <a:pPr algn="ctr"/>
            <a:r>
              <a:rPr lang="es-CL" sz="1200" cap="all" dirty="0">
                <a:solidFill>
                  <a:schemeClr val="bg1">
                    <a:lumMod val="65000"/>
                  </a:schemeClr>
                </a:solidFill>
              </a:rPr>
              <a:t>  Jorge tobar - Pablo polanco	</a:t>
            </a:r>
          </a:p>
          <a:p>
            <a:pPr marL="0" lvl="0" indent="0" algn="ctr" rtl="0">
              <a:lnSpc>
                <a:spcPct val="115000"/>
              </a:lnSpc>
              <a:spcBef>
                <a:spcPts val="0"/>
              </a:spcBef>
              <a:spcAft>
                <a:spcPts val="0"/>
              </a:spcAft>
              <a:buNone/>
            </a:pPr>
            <a:endParaRPr lang="es-ES" sz="1400" cap="all" dirty="0">
              <a:solidFill>
                <a:srgbClr val="444444"/>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8" name="Imagen 7">
            <a:extLst>
              <a:ext uri="{FF2B5EF4-FFF2-40B4-BE49-F238E27FC236}">
                <a16:creationId xmlns:a16="http://schemas.microsoft.com/office/drawing/2014/main" id="{B30A8CC7-1DDF-AF41-A898-3AF14F565A4B}"/>
              </a:ext>
            </a:extLst>
          </p:cNvPr>
          <p:cNvPicPr>
            <a:picLocks noChangeAspect="1"/>
          </p:cNvPicPr>
          <p:nvPr/>
        </p:nvPicPr>
        <p:blipFill>
          <a:blip r:embed="rId5"/>
          <a:stretch>
            <a:fillRect/>
          </a:stretch>
        </p:blipFill>
        <p:spPr>
          <a:xfrm>
            <a:off x="2206689" y="645130"/>
            <a:ext cx="4727902" cy="3853240"/>
          </a:xfrm>
          <a:prstGeom prst="rect">
            <a:avLst/>
          </a:prstGeom>
        </p:spPr>
      </p:pic>
    </p:spTree>
    <p:extLst>
      <p:ext uri="{BB962C8B-B14F-4D97-AF65-F5344CB8AC3E}">
        <p14:creationId xmlns:p14="http://schemas.microsoft.com/office/powerpoint/2010/main" val="88187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93F9B520-32D9-4E43-A3FB-E574C65F6374}"/>
              </a:ext>
            </a:extLst>
          </p:cNvPr>
          <p:cNvPicPr>
            <a:picLocks noChangeAspect="1"/>
          </p:cNvPicPr>
          <p:nvPr/>
        </p:nvPicPr>
        <p:blipFill>
          <a:blip r:embed="rId5"/>
          <a:stretch>
            <a:fillRect/>
          </a:stretch>
        </p:blipFill>
        <p:spPr>
          <a:xfrm>
            <a:off x="2860705" y="663516"/>
            <a:ext cx="3422767" cy="3866227"/>
          </a:xfrm>
          <a:prstGeom prst="rect">
            <a:avLst/>
          </a:prstGeom>
        </p:spPr>
      </p:pic>
    </p:spTree>
    <p:extLst>
      <p:ext uri="{BB962C8B-B14F-4D97-AF65-F5344CB8AC3E}">
        <p14:creationId xmlns:p14="http://schemas.microsoft.com/office/powerpoint/2010/main" val="27674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1793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0" y="732725"/>
            <a:ext cx="7453493" cy="3600986"/>
          </a:xfrm>
          <a:prstGeom prst="rect">
            <a:avLst/>
          </a:prstGeom>
          <a:noFill/>
        </p:spPr>
        <p:txBody>
          <a:bodyPr wrap="square">
            <a:spAutoFit/>
          </a:bodyPr>
          <a:lstStyle/>
          <a:p>
            <a:r>
              <a:rPr lang="es-CL" sz="1200" b="1" dirty="0"/>
              <a:t>Especificaciones constructivas:</a:t>
            </a:r>
          </a:p>
          <a:p>
            <a:r>
              <a:rPr lang="es-CL" sz="1200" b="1" dirty="0"/>
              <a:t>Comportamiento esperado</a:t>
            </a:r>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endParaRPr lang="es-CL" sz="1200" b="1" i="1" dirty="0"/>
          </a:p>
          <a:p>
            <a:r>
              <a:rPr lang="es-CL" sz="1200" b="1" i="1" dirty="0"/>
              <a:t>						- Escalerillas</a:t>
            </a:r>
            <a:r>
              <a:rPr lang="es-CL" sz="1200" i="1" dirty="0"/>
              <a:t> en acero</a:t>
            </a:r>
          </a:p>
          <a:p>
            <a:r>
              <a:rPr lang="es-CL" sz="1200" i="1" dirty="0"/>
              <a:t>						  soldable A270ES</a:t>
            </a:r>
          </a:p>
          <a:p>
            <a:r>
              <a:rPr lang="es-CL" sz="1200" i="1" dirty="0"/>
              <a:t>						</a:t>
            </a:r>
            <a:r>
              <a:rPr lang="es-CL" sz="1200" b="1" i="1" dirty="0"/>
              <a:t>- Mortero</a:t>
            </a:r>
            <a:r>
              <a:rPr lang="es-CL" sz="1200" i="1" dirty="0"/>
              <a:t> resistente a</a:t>
            </a:r>
          </a:p>
          <a:p>
            <a:r>
              <a:rPr lang="es-CL" sz="1200" i="1" dirty="0"/>
              <a:t>						  temperaturas altas</a:t>
            </a:r>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1B26D48C-61B5-BE4A-9511-AB3E6E07B32E}"/>
              </a:ext>
            </a:extLst>
          </p:cNvPr>
          <p:cNvPicPr>
            <a:picLocks noChangeAspect="1"/>
          </p:cNvPicPr>
          <p:nvPr/>
        </p:nvPicPr>
        <p:blipFill>
          <a:blip r:embed="rId5"/>
          <a:stretch>
            <a:fillRect/>
          </a:stretch>
        </p:blipFill>
        <p:spPr>
          <a:xfrm>
            <a:off x="1395505" y="1146081"/>
            <a:ext cx="5471722" cy="3308658"/>
          </a:xfrm>
          <a:prstGeom prst="rect">
            <a:avLst/>
          </a:prstGeom>
        </p:spPr>
      </p:pic>
      <p:pic>
        <p:nvPicPr>
          <p:cNvPr id="9" name="Imagen 8">
            <a:extLst>
              <a:ext uri="{FF2B5EF4-FFF2-40B4-BE49-F238E27FC236}">
                <a16:creationId xmlns:a16="http://schemas.microsoft.com/office/drawing/2014/main" id="{844F48F2-22C8-CF4E-87FB-F0F56B98C6DD}"/>
              </a:ext>
            </a:extLst>
          </p:cNvPr>
          <p:cNvPicPr>
            <a:picLocks noChangeAspect="1"/>
          </p:cNvPicPr>
          <p:nvPr/>
        </p:nvPicPr>
        <p:blipFill>
          <a:blip r:embed="rId6"/>
          <a:stretch>
            <a:fillRect/>
          </a:stretch>
        </p:blipFill>
        <p:spPr>
          <a:xfrm>
            <a:off x="6646607" y="1679819"/>
            <a:ext cx="2458037" cy="1522132"/>
          </a:xfrm>
          <a:prstGeom prst="rect">
            <a:avLst/>
          </a:prstGeom>
        </p:spPr>
      </p:pic>
      <p:sp>
        <p:nvSpPr>
          <p:cNvPr id="8" name="Rectángulo 7">
            <a:extLst>
              <a:ext uri="{FF2B5EF4-FFF2-40B4-BE49-F238E27FC236}">
                <a16:creationId xmlns:a16="http://schemas.microsoft.com/office/drawing/2014/main" id="{56C9C8B6-E9EA-5449-A378-3A1640F374E7}"/>
              </a:ext>
            </a:extLst>
          </p:cNvPr>
          <p:cNvSpPr/>
          <p:nvPr/>
        </p:nvSpPr>
        <p:spPr>
          <a:xfrm>
            <a:off x="2792269" y="1228923"/>
            <a:ext cx="3854337" cy="15069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B9149205-2781-2246-9B9B-CCD93BCA3C2A}"/>
              </a:ext>
            </a:extLst>
          </p:cNvPr>
          <p:cNvSpPr/>
          <p:nvPr/>
        </p:nvSpPr>
        <p:spPr>
          <a:xfrm>
            <a:off x="1532964" y="1382706"/>
            <a:ext cx="1001689" cy="18139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82389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0" y="732725"/>
            <a:ext cx="7453493" cy="3323987"/>
          </a:xfrm>
          <a:prstGeom prst="rect">
            <a:avLst/>
          </a:prstGeom>
          <a:noFill/>
        </p:spPr>
        <p:txBody>
          <a:bodyPr wrap="square">
            <a:spAutoFit/>
          </a:bodyPr>
          <a:lstStyle/>
          <a:p>
            <a:r>
              <a:rPr lang="es-CL" sz="1200" b="1" dirty="0"/>
              <a:t>Ensayos de Laboratorio_</a:t>
            </a:r>
            <a:r>
              <a:rPr lang="es-CL" sz="1200" b="1" i="1" dirty="0"/>
              <a:t>Dictuc</a:t>
            </a:r>
          </a:p>
          <a:p>
            <a:endParaRPr lang="es-CL" sz="1200" dirty="0"/>
          </a:p>
          <a:p>
            <a:r>
              <a:rPr lang="es-CL" sz="1200" b="1" dirty="0">
                <a:solidFill>
                  <a:srgbClr val="0070C0"/>
                </a:solidFill>
              </a:rPr>
              <a:t>Ensayos Estáticos</a:t>
            </a:r>
          </a:p>
          <a:p>
            <a:endParaRPr lang="es-CL" sz="1200" dirty="0"/>
          </a:p>
          <a:p>
            <a:r>
              <a:rPr lang="es-CL" sz="1200" dirty="0"/>
              <a:t>Ensayo de </a:t>
            </a:r>
            <a:r>
              <a:rPr lang="es-CL" sz="1200" dirty="0">
                <a:solidFill>
                  <a:srgbClr val="0070C0"/>
                </a:solidFill>
              </a:rPr>
              <a:t>vaciamiento</a:t>
            </a:r>
            <a:r>
              <a:rPr lang="es-CL" sz="1200" dirty="0"/>
              <a:t>:</a:t>
            </a:r>
          </a:p>
          <a:p>
            <a:endParaRPr lang="es-CL" sz="1000" dirty="0"/>
          </a:p>
          <a:p>
            <a:r>
              <a:rPr lang="es-CL" sz="1000" dirty="0"/>
              <a:t>- Falla por fractura de ladrillo</a:t>
            </a:r>
          </a:p>
          <a:p>
            <a:r>
              <a:rPr lang="es-CL" sz="1000" dirty="0"/>
              <a:t>  a flexión</a:t>
            </a:r>
          </a:p>
          <a:p>
            <a:r>
              <a:rPr lang="es-CL" sz="1000" dirty="0"/>
              <a:t>- Ductilidad aportada por</a:t>
            </a:r>
          </a:p>
          <a:p>
            <a:r>
              <a:rPr lang="es-CL" sz="1000" dirty="0"/>
              <a:t>  escalerillas</a:t>
            </a:r>
          </a:p>
          <a:p>
            <a:r>
              <a:rPr lang="es-CL" sz="1000" dirty="0"/>
              <a:t>- Para un peso de 150[kgf] las</a:t>
            </a:r>
          </a:p>
          <a:p>
            <a:r>
              <a:rPr lang="es-CL" sz="1000" dirty="0"/>
              <a:t>  unidades de “G” promedio</a:t>
            </a:r>
          </a:p>
          <a:p>
            <a:r>
              <a:rPr lang="es-CL" sz="1000" dirty="0"/>
              <a:t>  que resisten las probetas</a:t>
            </a:r>
          </a:p>
          <a:p>
            <a:r>
              <a:rPr lang="es-CL" sz="1000" dirty="0"/>
              <a:t>  corresponden a </a:t>
            </a:r>
            <a:r>
              <a:rPr lang="es-CL" sz="1000" b="1" i="1" dirty="0"/>
              <a:t>8.8G</a:t>
            </a:r>
            <a:r>
              <a:rPr lang="es-CL" sz="1000" dirty="0"/>
              <a:t>. </a:t>
            </a:r>
          </a:p>
          <a:p>
            <a:pPr marL="171450" indent="-171450">
              <a:buFontTx/>
              <a:buChar char="-"/>
            </a:pPr>
            <a:endParaRPr lang="es-CL" sz="1000" dirty="0"/>
          </a:p>
          <a:p>
            <a:r>
              <a:rPr lang="es-CL" sz="1200" dirty="0"/>
              <a:t>Ensayo de </a:t>
            </a:r>
            <a:r>
              <a:rPr lang="es-CL" sz="1200" dirty="0">
                <a:solidFill>
                  <a:srgbClr val="0070C0"/>
                </a:solidFill>
              </a:rPr>
              <a:t>corte</a:t>
            </a:r>
            <a:r>
              <a:rPr lang="es-CL" sz="1200" dirty="0"/>
              <a:t>:</a:t>
            </a:r>
          </a:p>
          <a:p>
            <a:endParaRPr lang="es-CL" sz="1000" dirty="0"/>
          </a:p>
          <a:p>
            <a:r>
              <a:rPr lang="es-CL" sz="1000" dirty="0"/>
              <a:t>- Falla frágil de ladrillos</a:t>
            </a:r>
          </a:p>
          <a:p>
            <a:endParaRPr lang="es-CL" sz="1200" dirty="0"/>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D6E40288-3F7C-7C42-B7C2-A25087CF5B48}"/>
              </a:ext>
            </a:extLst>
          </p:cNvPr>
          <p:cNvPicPr>
            <a:picLocks noChangeAspect="1"/>
          </p:cNvPicPr>
          <p:nvPr/>
        </p:nvPicPr>
        <p:blipFill rotWithShape="1">
          <a:blip r:embed="rId5"/>
          <a:srcRect t="44860"/>
          <a:stretch/>
        </p:blipFill>
        <p:spPr>
          <a:xfrm>
            <a:off x="3291125" y="1108762"/>
            <a:ext cx="5005947" cy="1039536"/>
          </a:xfrm>
          <a:prstGeom prst="rect">
            <a:avLst/>
          </a:prstGeom>
        </p:spPr>
      </p:pic>
      <p:pic>
        <p:nvPicPr>
          <p:cNvPr id="7" name="Imagen 6">
            <a:extLst>
              <a:ext uri="{FF2B5EF4-FFF2-40B4-BE49-F238E27FC236}">
                <a16:creationId xmlns:a16="http://schemas.microsoft.com/office/drawing/2014/main" id="{62BBB6D9-352D-F846-B9AE-167867FA78AA}"/>
              </a:ext>
            </a:extLst>
          </p:cNvPr>
          <p:cNvPicPr>
            <a:picLocks noChangeAspect="1"/>
          </p:cNvPicPr>
          <p:nvPr/>
        </p:nvPicPr>
        <p:blipFill>
          <a:blip r:embed="rId6"/>
          <a:stretch>
            <a:fillRect/>
          </a:stretch>
        </p:blipFill>
        <p:spPr>
          <a:xfrm>
            <a:off x="3452843" y="2360139"/>
            <a:ext cx="2235594" cy="2474105"/>
          </a:xfrm>
          <a:prstGeom prst="rect">
            <a:avLst/>
          </a:prstGeom>
        </p:spPr>
      </p:pic>
      <p:pic>
        <p:nvPicPr>
          <p:cNvPr id="8" name="Imagen 7">
            <a:extLst>
              <a:ext uri="{FF2B5EF4-FFF2-40B4-BE49-F238E27FC236}">
                <a16:creationId xmlns:a16="http://schemas.microsoft.com/office/drawing/2014/main" id="{431F9FB4-738E-5F40-960F-B2B8FB68CAC9}"/>
              </a:ext>
            </a:extLst>
          </p:cNvPr>
          <p:cNvPicPr>
            <a:picLocks noChangeAspect="1"/>
          </p:cNvPicPr>
          <p:nvPr/>
        </p:nvPicPr>
        <p:blipFill>
          <a:blip r:embed="rId7"/>
          <a:stretch>
            <a:fillRect/>
          </a:stretch>
        </p:blipFill>
        <p:spPr>
          <a:xfrm>
            <a:off x="5794099" y="2353393"/>
            <a:ext cx="2368799" cy="2463656"/>
          </a:xfrm>
          <a:prstGeom prst="rect">
            <a:avLst/>
          </a:prstGeom>
        </p:spPr>
      </p:pic>
    </p:spTree>
    <p:extLst>
      <p:ext uri="{BB962C8B-B14F-4D97-AF65-F5344CB8AC3E}">
        <p14:creationId xmlns:p14="http://schemas.microsoft.com/office/powerpoint/2010/main" val="2046313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0" y="732725"/>
            <a:ext cx="7453493" cy="3477875"/>
          </a:xfrm>
          <a:prstGeom prst="rect">
            <a:avLst/>
          </a:prstGeom>
          <a:noFill/>
        </p:spPr>
        <p:txBody>
          <a:bodyPr wrap="square">
            <a:spAutoFit/>
          </a:bodyPr>
          <a:lstStyle/>
          <a:p>
            <a:r>
              <a:rPr lang="es-CL" sz="1200" b="1" dirty="0"/>
              <a:t>Ensayos de Laboratorio_</a:t>
            </a:r>
            <a:r>
              <a:rPr lang="es-CL" sz="1200" b="1" i="1" dirty="0"/>
              <a:t>Dictuc</a:t>
            </a:r>
          </a:p>
          <a:p>
            <a:endParaRPr lang="es-CL" sz="1200" dirty="0"/>
          </a:p>
          <a:p>
            <a:r>
              <a:rPr lang="es-CL" sz="1200" b="1" dirty="0">
                <a:solidFill>
                  <a:srgbClr val="0070C0"/>
                </a:solidFill>
              </a:rPr>
              <a:t>Ensayos Dinámicos</a:t>
            </a: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endParaRPr lang="es-CL" sz="1200" b="1" dirty="0">
              <a:solidFill>
                <a:srgbClr val="0070C0"/>
              </a:solidFill>
            </a:endParaRPr>
          </a:p>
          <a:p>
            <a:r>
              <a:rPr lang="es-CL" sz="1000" dirty="0">
                <a:solidFill>
                  <a:schemeClr val="tx1"/>
                </a:solidFill>
              </a:rPr>
              <a:t>Mesa de vibracion unidireccional (giro probeta en 90º):</a:t>
            </a:r>
          </a:p>
          <a:p>
            <a:r>
              <a:rPr lang="es-CL" sz="1000" dirty="0">
                <a:solidFill>
                  <a:schemeClr val="tx1"/>
                </a:solidFill>
              </a:rPr>
              <a:t>Una probeta sometida a 3 ensayos secuenciales, </a:t>
            </a:r>
            <a:r>
              <a:rPr lang="es-CL" sz="1000" b="1" i="1" dirty="0">
                <a:solidFill>
                  <a:schemeClr val="tx1"/>
                </a:solidFill>
              </a:rPr>
              <a:t>sin daños relevantes</a:t>
            </a:r>
            <a:r>
              <a:rPr lang="es-CL" sz="1000" dirty="0">
                <a:solidFill>
                  <a:schemeClr val="tx1"/>
                </a:solidFill>
              </a:rPr>
              <a:t>:</a:t>
            </a:r>
          </a:p>
          <a:p>
            <a:pPr marL="228600" indent="-228600">
              <a:buAutoNum type="arabicPeriod"/>
            </a:pPr>
            <a:r>
              <a:rPr lang="es-CL" sz="1000" dirty="0"/>
              <a:t>Ensayo en direccion paralela	3. Ensayo en direccion paralela </a:t>
            </a:r>
            <a:r>
              <a:rPr lang="es-CL" sz="1000" i="1" dirty="0">
                <a:solidFill>
                  <a:srgbClr val="0070C0"/>
                </a:solidFill>
              </a:rPr>
              <a:t>- registro 27F</a:t>
            </a:r>
          </a:p>
          <a:p>
            <a:pPr marL="228600" indent="-228600">
              <a:buAutoNum type="arabicPeriod"/>
            </a:pPr>
            <a:r>
              <a:rPr lang="es-CL" sz="1000" dirty="0"/>
              <a:t>ensayos en direccion perpendicular</a:t>
            </a:r>
            <a:endParaRPr lang="es-CL" sz="1200" dirty="0"/>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5" name="Imagen 4">
            <a:extLst>
              <a:ext uri="{FF2B5EF4-FFF2-40B4-BE49-F238E27FC236}">
                <a16:creationId xmlns:a16="http://schemas.microsoft.com/office/drawing/2014/main" id="{DC38756C-A755-5B44-BD31-29FC4103462A}"/>
              </a:ext>
            </a:extLst>
          </p:cNvPr>
          <p:cNvPicPr>
            <a:picLocks noChangeAspect="1"/>
          </p:cNvPicPr>
          <p:nvPr/>
        </p:nvPicPr>
        <p:blipFill>
          <a:blip r:embed="rId5"/>
          <a:stretch>
            <a:fillRect/>
          </a:stretch>
        </p:blipFill>
        <p:spPr>
          <a:xfrm>
            <a:off x="7050504" y="116089"/>
            <a:ext cx="2022079" cy="4377751"/>
          </a:xfrm>
          <a:prstGeom prst="rect">
            <a:avLst/>
          </a:prstGeom>
        </p:spPr>
      </p:pic>
      <p:pic>
        <p:nvPicPr>
          <p:cNvPr id="10" name="Imagen 9">
            <a:extLst>
              <a:ext uri="{FF2B5EF4-FFF2-40B4-BE49-F238E27FC236}">
                <a16:creationId xmlns:a16="http://schemas.microsoft.com/office/drawing/2014/main" id="{BBFF0183-53E9-1048-AB8A-B72A95D484B2}"/>
              </a:ext>
            </a:extLst>
          </p:cNvPr>
          <p:cNvPicPr>
            <a:picLocks noChangeAspect="1"/>
          </p:cNvPicPr>
          <p:nvPr/>
        </p:nvPicPr>
        <p:blipFill>
          <a:blip r:embed="rId6"/>
          <a:stretch>
            <a:fillRect/>
          </a:stretch>
        </p:blipFill>
        <p:spPr>
          <a:xfrm>
            <a:off x="1361832" y="1346359"/>
            <a:ext cx="5980923" cy="2146999"/>
          </a:xfrm>
          <a:prstGeom prst="rect">
            <a:avLst/>
          </a:prstGeom>
        </p:spPr>
      </p:pic>
    </p:spTree>
    <p:extLst>
      <p:ext uri="{BB962C8B-B14F-4D97-AF65-F5344CB8AC3E}">
        <p14:creationId xmlns:p14="http://schemas.microsoft.com/office/powerpoint/2010/main" val="2524309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E3F2749B-4B02-95BB-9FCA-BA07A523704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C6C7733E-ACD4-5327-C466-817A03E4DF95}"/>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8F6CE516-BD28-72D3-9690-505AF129379E}"/>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429DCD05-9DF2-AA71-434E-A666F07BC0A8}"/>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3" name="Imagen 2">
            <a:extLst>
              <a:ext uri="{FF2B5EF4-FFF2-40B4-BE49-F238E27FC236}">
                <a16:creationId xmlns:a16="http://schemas.microsoft.com/office/drawing/2014/main" id="{D988B393-8417-8A43-8680-09113A3B3EE4}"/>
              </a:ext>
            </a:extLst>
          </p:cNvPr>
          <p:cNvPicPr>
            <a:picLocks noChangeAspect="1"/>
          </p:cNvPicPr>
          <p:nvPr/>
        </p:nvPicPr>
        <p:blipFill>
          <a:blip r:embed="rId5"/>
          <a:stretch>
            <a:fillRect/>
          </a:stretch>
        </p:blipFill>
        <p:spPr>
          <a:xfrm>
            <a:off x="3122866" y="586044"/>
            <a:ext cx="3659095" cy="3921291"/>
          </a:xfrm>
          <a:prstGeom prst="rect">
            <a:avLst/>
          </a:prstGeom>
        </p:spPr>
      </p:pic>
      <p:pic>
        <p:nvPicPr>
          <p:cNvPr id="6" name="Imagen 5">
            <a:extLst>
              <a:ext uri="{FF2B5EF4-FFF2-40B4-BE49-F238E27FC236}">
                <a16:creationId xmlns:a16="http://schemas.microsoft.com/office/drawing/2014/main" id="{F04E5933-5165-D744-9FC5-F89B6A7D2E93}"/>
              </a:ext>
            </a:extLst>
          </p:cNvPr>
          <p:cNvPicPr>
            <a:picLocks noChangeAspect="1"/>
          </p:cNvPicPr>
          <p:nvPr/>
        </p:nvPicPr>
        <p:blipFill rotWithShape="1">
          <a:blip r:embed="rId6"/>
          <a:srcRect t="10735" b="13238"/>
          <a:stretch/>
        </p:blipFill>
        <p:spPr>
          <a:xfrm>
            <a:off x="6767858" y="586043"/>
            <a:ext cx="2304726" cy="3793451"/>
          </a:xfrm>
          <a:prstGeom prst="rect">
            <a:avLst/>
          </a:prstGeom>
        </p:spPr>
      </p:pic>
      <p:sp>
        <p:nvSpPr>
          <p:cNvPr id="7" name="CuadroTexto 6">
            <a:extLst>
              <a:ext uri="{FF2B5EF4-FFF2-40B4-BE49-F238E27FC236}">
                <a16:creationId xmlns:a16="http://schemas.microsoft.com/office/drawing/2014/main" id="{394DA623-4545-3B40-8AEE-4F3675FA2BD8}"/>
              </a:ext>
            </a:extLst>
          </p:cNvPr>
          <p:cNvSpPr txBox="1"/>
          <p:nvPr/>
        </p:nvSpPr>
        <p:spPr>
          <a:xfrm>
            <a:off x="1430530" y="732725"/>
            <a:ext cx="7453493" cy="2308324"/>
          </a:xfrm>
          <a:prstGeom prst="rect">
            <a:avLst/>
          </a:prstGeom>
          <a:noFill/>
        </p:spPr>
        <p:txBody>
          <a:bodyPr wrap="square">
            <a:spAutoFit/>
          </a:bodyPr>
          <a:lstStyle/>
          <a:p>
            <a:r>
              <a:rPr lang="es-CL" sz="1200" b="1" dirty="0">
                <a:solidFill>
                  <a:srgbClr val="0070C0"/>
                </a:solidFill>
              </a:rPr>
              <a:t>Probeta</a:t>
            </a:r>
          </a:p>
          <a:p>
            <a:endParaRPr lang="es-CL" sz="1200" b="1" dirty="0">
              <a:solidFill>
                <a:srgbClr val="0070C0"/>
              </a:solidFill>
            </a:endParaRPr>
          </a:p>
          <a:p>
            <a:r>
              <a:rPr lang="es-CL" sz="1000" dirty="0">
                <a:solidFill>
                  <a:schemeClr val="tx1"/>
                </a:solidFill>
              </a:rPr>
              <a:t>Altura: 4425 mm</a:t>
            </a:r>
          </a:p>
          <a:p>
            <a:r>
              <a:rPr lang="es-CL" sz="1000" dirty="0">
                <a:solidFill>
                  <a:schemeClr val="tx1"/>
                </a:solidFill>
              </a:rPr>
              <a:t>Ancho: 2396 mm</a:t>
            </a:r>
          </a:p>
          <a:p>
            <a:endParaRPr lang="es-CL" sz="1000" dirty="0">
              <a:solidFill>
                <a:schemeClr val="tx1"/>
              </a:solidFill>
            </a:endParaRPr>
          </a:p>
          <a:p>
            <a:endParaRPr lang="es-CL" sz="1000" dirty="0">
              <a:solidFill>
                <a:schemeClr val="tx1"/>
              </a:solidFill>
            </a:endParaRPr>
          </a:p>
          <a:p>
            <a:r>
              <a:rPr lang="es-CL" sz="1000" dirty="0">
                <a:solidFill>
                  <a:schemeClr val="tx1"/>
                </a:solidFill>
              </a:rPr>
              <a:t>Nota:</a:t>
            </a:r>
          </a:p>
          <a:p>
            <a:r>
              <a:rPr lang="es-CL" sz="1000" dirty="0">
                <a:solidFill>
                  <a:schemeClr val="tx1"/>
                </a:solidFill>
              </a:rPr>
              <a:t>EEMM de soporte</a:t>
            </a:r>
          </a:p>
          <a:p>
            <a:r>
              <a:rPr lang="es-CL" sz="1000" dirty="0">
                <a:solidFill>
                  <a:schemeClr val="tx1"/>
                </a:solidFill>
              </a:rPr>
              <a:t>diseñada para “simular”</a:t>
            </a:r>
          </a:p>
          <a:p>
            <a:r>
              <a:rPr lang="es-CL" sz="1000" dirty="0">
                <a:solidFill>
                  <a:schemeClr val="tx1"/>
                </a:solidFill>
              </a:rPr>
              <a:t>la rigidez del soporte real.</a:t>
            </a:r>
          </a:p>
          <a:p>
            <a:endParaRPr lang="es-CL" sz="1000" dirty="0">
              <a:solidFill>
                <a:schemeClr val="tx1"/>
              </a:solidFill>
            </a:endParaRPr>
          </a:p>
          <a:p>
            <a:endParaRPr lang="es-CL" sz="1000" dirty="0">
              <a:solidFill>
                <a:schemeClr val="tx1"/>
              </a:solidFill>
            </a:endParaRPr>
          </a:p>
          <a:p>
            <a:endParaRPr lang="es-CL" sz="1000" dirty="0">
              <a:solidFill>
                <a:schemeClr val="tx1"/>
              </a:solidFill>
            </a:endParaRPr>
          </a:p>
          <a:p>
            <a:endParaRPr lang="es-CL" sz="1000" dirty="0">
              <a:solidFill>
                <a:schemeClr val="tx1"/>
              </a:solidFill>
            </a:endParaRPr>
          </a:p>
        </p:txBody>
      </p:sp>
      <p:sp>
        <p:nvSpPr>
          <p:cNvPr id="5" name="Rectángulo 4">
            <a:extLst>
              <a:ext uri="{FF2B5EF4-FFF2-40B4-BE49-F238E27FC236}">
                <a16:creationId xmlns:a16="http://schemas.microsoft.com/office/drawing/2014/main" id="{81E13449-ABE8-4C4A-9A62-1DAF3634A773}"/>
              </a:ext>
            </a:extLst>
          </p:cNvPr>
          <p:cNvSpPr/>
          <p:nvPr/>
        </p:nvSpPr>
        <p:spPr>
          <a:xfrm>
            <a:off x="4788568" y="802105"/>
            <a:ext cx="1917032" cy="3368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3234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1DF65921-87E4-BB3A-8FB9-CBEC44FFE206}"/>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EE8916E-638F-973F-308D-984941C84F27}"/>
              </a:ext>
            </a:extLst>
          </p:cNvPr>
          <p:cNvPicPr preferRelativeResize="0"/>
          <p:nvPr/>
        </p:nvPicPr>
        <p:blipFill>
          <a:blip r:embed="rId5">
            <a:alphaModFix/>
          </a:blip>
          <a:stretch>
            <a:fillRect/>
          </a:stretch>
        </p:blipFill>
        <p:spPr>
          <a:xfrm>
            <a:off x="0" y="0"/>
            <a:ext cx="9141281" cy="5143501"/>
          </a:xfrm>
          <a:prstGeom prst="rect">
            <a:avLst/>
          </a:prstGeom>
          <a:noFill/>
          <a:ln>
            <a:noFill/>
          </a:ln>
        </p:spPr>
      </p:pic>
      <p:sp>
        <p:nvSpPr>
          <p:cNvPr id="3" name="CuadroTexto 2">
            <a:extLst>
              <a:ext uri="{FF2B5EF4-FFF2-40B4-BE49-F238E27FC236}">
                <a16:creationId xmlns:a16="http://schemas.microsoft.com/office/drawing/2014/main" id="{5C883DD8-B755-74E7-C9B2-2F60093B7B93}"/>
              </a:ext>
            </a:extLst>
          </p:cNvPr>
          <p:cNvSpPr txBox="1"/>
          <p:nvPr/>
        </p:nvSpPr>
        <p:spPr>
          <a:xfrm>
            <a:off x="1430531" y="732725"/>
            <a:ext cx="4360670" cy="3600986"/>
          </a:xfrm>
          <a:prstGeom prst="rect">
            <a:avLst/>
          </a:prstGeom>
          <a:noFill/>
        </p:spPr>
        <p:txBody>
          <a:bodyPr wrap="square">
            <a:spAutoFit/>
          </a:bodyPr>
          <a:lstStyle/>
          <a:p>
            <a:r>
              <a:rPr lang="es-CL" sz="1200" b="1" dirty="0">
                <a:solidFill>
                  <a:srgbClr val="7030A0"/>
                </a:solidFill>
              </a:rPr>
              <a:t>Video</a:t>
            </a:r>
            <a:r>
              <a:rPr lang="es-CL" sz="1200" b="1" dirty="0"/>
              <a:t> Ensayo:</a:t>
            </a:r>
          </a:p>
          <a:p>
            <a:endParaRPr lang="es-CL" sz="1200" b="1" i="1" dirty="0"/>
          </a:p>
          <a:p>
            <a:r>
              <a:rPr lang="es-CL" sz="1200" b="1" dirty="0">
                <a:solidFill>
                  <a:schemeClr val="tx1"/>
                </a:solidFill>
              </a:rPr>
              <a:t>Conclusiones:</a:t>
            </a:r>
          </a:p>
          <a:p>
            <a:r>
              <a:rPr lang="es-CL" sz="1200" dirty="0"/>
              <a:t>La aceleración máxima registrada en el ensayo de movimiento paralelo al plano de fachada fue superior a 4.71g </a:t>
            </a:r>
          </a:p>
          <a:p>
            <a:endParaRPr lang="es-CL" sz="1200" dirty="0"/>
          </a:p>
          <a:p>
            <a:r>
              <a:rPr lang="es-CL" sz="1200" dirty="0"/>
              <a:t>Durante la realización del ensayo en </a:t>
            </a:r>
            <a:r>
              <a:rPr lang="es-CL" sz="1200" dirty="0">
                <a:solidFill>
                  <a:srgbClr val="0070C0"/>
                </a:solidFill>
              </a:rPr>
              <a:t>dirección paralela </a:t>
            </a:r>
            <a:r>
              <a:rPr lang="es-CL" sz="1200" dirty="0"/>
              <a:t>a la fachada, la aceleración máxima en la fachada en dirección X (perpendicular) corresponde a 2.93g. Esto indica efectos de torsión por excentricidad de la carga en el ensayo y somete a la probeta a esfuerzos de vaciamiento (flexión fuera del plano), mayores a los mínimos esperados por diseño (1.75g). </a:t>
            </a:r>
          </a:p>
          <a:p>
            <a:endParaRPr lang="es-CL" sz="1200" dirty="0"/>
          </a:p>
          <a:p>
            <a:r>
              <a:rPr lang="es-CL" sz="1200" dirty="0"/>
              <a:t>Para el caso de los ensayos en </a:t>
            </a:r>
            <a:r>
              <a:rPr lang="es-CL" sz="1200" dirty="0">
                <a:solidFill>
                  <a:srgbClr val="0070C0"/>
                </a:solidFill>
              </a:rPr>
              <a:t>dirección fuera del plano</a:t>
            </a:r>
            <a:r>
              <a:rPr lang="es-CL" sz="1200" dirty="0"/>
              <a:t>, las aceleraciones máximas registradas en la fachada correspondieron a 2.11g. Esta aceleración es mayor a la esperada por diseño de 1.75g. </a:t>
            </a:r>
          </a:p>
          <a:p>
            <a:endParaRPr lang="es-CL" sz="1200" b="1" i="1" dirty="0"/>
          </a:p>
        </p:txBody>
      </p:sp>
      <p:sp>
        <p:nvSpPr>
          <p:cNvPr id="2" name="Google Shape;66;p15">
            <a:extLst>
              <a:ext uri="{FF2B5EF4-FFF2-40B4-BE49-F238E27FC236}">
                <a16:creationId xmlns:a16="http://schemas.microsoft.com/office/drawing/2014/main" id="{E980474A-8A7B-C021-BE75-1FE9FB51FA0F}"/>
              </a:ext>
            </a:extLst>
          </p:cNvPr>
          <p:cNvSpPr txBox="1"/>
          <p:nvPr/>
        </p:nvSpPr>
        <p:spPr>
          <a:xfrm>
            <a:off x="1430531" y="116089"/>
            <a:ext cx="6651206" cy="547427"/>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p:txBody>
      </p:sp>
      <p:pic>
        <p:nvPicPr>
          <p:cNvPr id="4" name="Imagen 3">
            <a:extLst>
              <a:ext uri="{FF2B5EF4-FFF2-40B4-BE49-F238E27FC236}">
                <a16:creationId xmlns:a16="http://schemas.microsoft.com/office/drawing/2014/main" id="{C5A8A483-E5FD-E828-B18F-CD2BFCDE5DCB}"/>
              </a:ext>
            </a:extLst>
          </p:cNvPr>
          <p:cNvPicPr>
            <a:picLocks noChangeAspect="1"/>
          </p:cNvPicPr>
          <p:nvPr/>
        </p:nvPicPr>
        <p:blipFill>
          <a:blip r:embed="rId6"/>
          <a:stretch>
            <a:fillRect/>
          </a:stretch>
        </p:blipFill>
        <p:spPr>
          <a:xfrm>
            <a:off x="6053171" y="4507335"/>
            <a:ext cx="2028565" cy="431071"/>
          </a:xfrm>
          <a:prstGeom prst="rect">
            <a:avLst/>
          </a:prstGeom>
        </p:spPr>
      </p:pic>
      <p:pic>
        <p:nvPicPr>
          <p:cNvPr id="6" name="IMG_1316.MP4">
            <a:hlinkClick r:id="" action="ppaction://media"/>
            <a:extLst>
              <a:ext uri="{FF2B5EF4-FFF2-40B4-BE49-F238E27FC236}">
                <a16:creationId xmlns:a16="http://schemas.microsoft.com/office/drawing/2014/main" id="{5D10A75F-4703-944F-83DD-E18A156AD95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32906" y="389802"/>
            <a:ext cx="2269094" cy="4032838"/>
          </a:xfrm>
          <a:prstGeom prst="rect">
            <a:avLst/>
          </a:prstGeom>
        </p:spPr>
      </p:pic>
    </p:spTree>
    <p:extLst>
      <p:ext uri="{BB962C8B-B14F-4D97-AF65-F5344CB8AC3E}">
        <p14:creationId xmlns:p14="http://schemas.microsoft.com/office/powerpoint/2010/main" val="38029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4D27A08F-D171-C477-164B-970ADD0DB4E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C592C99-F947-4A25-89E2-F9F182AFAEB8}"/>
              </a:ext>
            </a:extLst>
          </p:cNvPr>
          <p:cNvPicPr preferRelativeResize="0"/>
          <p:nvPr/>
        </p:nvPicPr>
        <p:blipFill>
          <a:blip r:embed="rId3">
            <a:alphaModFix/>
          </a:blip>
          <a:stretch>
            <a:fillRect/>
          </a:stretch>
        </p:blipFill>
        <p:spPr>
          <a:xfrm>
            <a:off x="0" y="7088"/>
            <a:ext cx="9141281" cy="5143501"/>
          </a:xfrm>
          <a:prstGeom prst="rect">
            <a:avLst/>
          </a:prstGeom>
          <a:noFill/>
          <a:ln>
            <a:noFill/>
          </a:ln>
        </p:spPr>
      </p:pic>
      <p:sp>
        <p:nvSpPr>
          <p:cNvPr id="2" name="Google Shape;66;p15">
            <a:extLst>
              <a:ext uri="{FF2B5EF4-FFF2-40B4-BE49-F238E27FC236}">
                <a16:creationId xmlns:a16="http://schemas.microsoft.com/office/drawing/2014/main" id="{208F2284-D78F-4126-6433-2D1017CF6C04}"/>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7E27DF39-D0C7-5B84-1B17-2D7288036398}"/>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25FFABFE-EA71-5AC0-6CAF-D3213DA02FE5}"/>
              </a:ext>
            </a:extLst>
          </p:cNvPr>
          <p:cNvPicPr>
            <a:picLocks noChangeAspect="1"/>
          </p:cNvPicPr>
          <p:nvPr/>
        </p:nvPicPr>
        <p:blipFill>
          <a:blip r:embed="rId5"/>
          <a:stretch>
            <a:fillRect/>
          </a:stretch>
        </p:blipFill>
        <p:spPr>
          <a:xfrm>
            <a:off x="1430527" y="1915113"/>
            <a:ext cx="1711842" cy="2282456"/>
          </a:xfrm>
          <a:prstGeom prst="rect">
            <a:avLst/>
          </a:prstGeom>
        </p:spPr>
      </p:pic>
      <p:pic>
        <p:nvPicPr>
          <p:cNvPr id="8" name="Imagen 7">
            <a:extLst>
              <a:ext uri="{FF2B5EF4-FFF2-40B4-BE49-F238E27FC236}">
                <a16:creationId xmlns:a16="http://schemas.microsoft.com/office/drawing/2014/main" id="{0D510C7A-8CA9-29DF-ADD3-3AFFAEF31373}"/>
              </a:ext>
            </a:extLst>
          </p:cNvPr>
          <p:cNvPicPr>
            <a:picLocks noChangeAspect="1"/>
          </p:cNvPicPr>
          <p:nvPr/>
        </p:nvPicPr>
        <p:blipFill>
          <a:blip r:embed="rId6"/>
          <a:stretch>
            <a:fillRect/>
          </a:stretch>
        </p:blipFill>
        <p:spPr>
          <a:xfrm>
            <a:off x="3209148" y="1915113"/>
            <a:ext cx="1711842" cy="2282456"/>
          </a:xfrm>
          <a:prstGeom prst="rect">
            <a:avLst/>
          </a:prstGeom>
        </p:spPr>
      </p:pic>
      <p:pic>
        <p:nvPicPr>
          <p:cNvPr id="10" name="Imagen 9">
            <a:extLst>
              <a:ext uri="{FF2B5EF4-FFF2-40B4-BE49-F238E27FC236}">
                <a16:creationId xmlns:a16="http://schemas.microsoft.com/office/drawing/2014/main" id="{9B0C5C67-AC0B-72A3-EED9-B6B61C58097D}"/>
              </a:ext>
            </a:extLst>
          </p:cNvPr>
          <p:cNvPicPr>
            <a:picLocks noChangeAspect="1"/>
          </p:cNvPicPr>
          <p:nvPr/>
        </p:nvPicPr>
        <p:blipFill>
          <a:blip r:embed="rId7"/>
          <a:stretch>
            <a:fillRect/>
          </a:stretch>
        </p:blipFill>
        <p:spPr>
          <a:xfrm>
            <a:off x="6766390" y="1182795"/>
            <a:ext cx="1952848" cy="1464636"/>
          </a:xfrm>
          <a:prstGeom prst="rect">
            <a:avLst/>
          </a:prstGeom>
        </p:spPr>
      </p:pic>
      <p:pic>
        <p:nvPicPr>
          <p:cNvPr id="12" name="Imagen 11">
            <a:extLst>
              <a:ext uri="{FF2B5EF4-FFF2-40B4-BE49-F238E27FC236}">
                <a16:creationId xmlns:a16="http://schemas.microsoft.com/office/drawing/2014/main" id="{FD39D3E8-2980-B6A9-919F-D957C9FDA853}"/>
              </a:ext>
            </a:extLst>
          </p:cNvPr>
          <p:cNvPicPr>
            <a:picLocks noChangeAspect="1"/>
          </p:cNvPicPr>
          <p:nvPr/>
        </p:nvPicPr>
        <p:blipFill>
          <a:blip r:embed="rId8"/>
          <a:stretch>
            <a:fillRect/>
          </a:stretch>
        </p:blipFill>
        <p:spPr>
          <a:xfrm>
            <a:off x="6766390" y="2716587"/>
            <a:ext cx="1952847" cy="1464635"/>
          </a:xfrm>
          <a:prstGeom prst="rect">
            <a:avLst/>
          </a:prstGeom>
        </p:spPr>
      </p:pic>
      <p:pic>
        <p:nvPicPr>
          <p:cNvPr id="14" name="Imagen 13">
            <a:extLst>
              <a:ext uri="{FF2B5EF4-FFF2-40B4-BE49-F238E27FC236}">
                <a16:creationId xmlns:a16="http://schemas.microsoft.com/office/drawing/2014/main" id="{7430B610-601B-F3A2-63CD-C15270FF1CA6}"/>
              </a:ext>
            </a:extLst>
          </p:cNvPr>
          <p:cNvPicPr>
            <a:picLocks noChangeAspect="1"/>
          </p:cNvPicPr>
          <p:nvPr/>
        </p:nvPicPr>
        <p:blipFill>
          <a:blip r:embed="rId9"/>
          <a:stretch>
            <a:fillRect/>
          </a:stretch>
        </p:blipFill>
        <p:spPr>
          <a:xfrm>
            <a:off x="4987769" y="1898766"/>
            <a:ext cx="1711842" cy="2282456"/>
          </a:xfrm>
          <a:prstGeom prst="rect">
            <a:avLst/>
          </a:prstGeom>
        </p:spPr>
      </p:pic>
      <p:sp>
        <p:nvSpPr>
          <p:cNvPr id="3" name="CuadroTexto 2">
            <a:extLst>
              <a:ext uri="{FF2B5EF4-FFF2-40B4-BE49-F238E27FC236}">
                <a16:creationId xmlns:a16="http://schemas.microsoft.com/office/drawing/2014/main" id="{1FD24E7C-2505-6836-5633-8D6856F98653}"/>
              </a:ext>
            </a:extLst>
          </p:cNvPr>
          <p:cNvSpPr txBox="1"/>
          <p:nvPr/>
        </p:nvSpPr>
        <p:spPr>
          <a:xfrm>
            <a:off x="2590800" y="4197569"/>
            <a:ext cx="6494161" cy="246221"/>
          </a:xfrm>
          <a:prstGeom prst="rect">
            <a:avLst/>
          </a:prstGeom>
          <a:noFill/>
        </p:spPr>
        <p:txBody>
          <a:bodyPr wrap="square">
            <a:spAutoFit/>
          </a:bodyPr>
          <a:lstStyle/>
          <a:p>
            <a:r>
              <a:rPr lang="es-CL" sz="1000" i="1" dirty="0"/>
              <a:t>Agradecimientos a Max Núñez Arquitectos, y particularmente a Stefano Rolla, por facilitarnos las imágenes.</a:t>
            </a:r>
          </a:p>
        </p:txBody>
      </p:sp>
      <p:sp>
        <p:nvSpPr>
          <p:cNvPr id="5" name="Rectángulo 4">
            <a:extLst>
              <a:ext uri="{FF2B5EF4-FFF2-40B4-BE49-F238E27FC236}">
                <a16:creationId xmlns:a16="http://schemas.microsoft.com/office/drawing/2014/main" id="{80BC992B-FEEF-6B41-A740-2AA717BAF817}"/>
              </a:ext>
            </a:extLst>
          </p:cNvPr>
          <p:cNvSpPr/>
          <p:nvPr/>
        </p:nvSpPr>
        <p:spPr>
          <a:xfrm>
            <a:off x="1362635" y="758780"/>
            <a:ext cx="5336976" cy="1015663"/>
          </a:xfrm>
          <a:prstGeom prst="rect">
            <a:avLst/>
          </a:prstGeom>
        </p:spPr>
        <p:txBody>
          <a:bodyPr wrap="square">
            <a:spAutoFit/>
          </a:bodyPr>
          <a:lstStyle/>
          <a:p>
            <a:r>
              <a:rPr lang="es-CL" sz="1000" dirty="0">
                <a:latin typeface="Arial" panose="020B0604020202020204" pitchFamily="34" charset="0"/>
              </a:rPr>
              <a:t>La tarde del 06 de junio del 2025 - </a:t>
            </a:r>
            <a:r>
              <a:rPr lang="es-CL" sz="1000" i="1" dirty="0">
                <a:latin typeface="Arial" panose="020B0604020202020204" pitchFamily="34" charset="0"/>
              </a:rPr>
              <a:t>hace 3 meses </a:t>
            </a:r>
            <a:r>
              <a:rPr lang="es-CL" sz="1000" dirty="0">
                <a:latin typeface="Arial" panose="020B0604020202020204" pitchFamily="34" charset="0"/>
              </a:rPr>
              <a:t>- se registró un sismo magnitud 6,5 en el norte del país, específicamente en la Región de Atacama. Según detalló el Centro de Sismología de la Universidad de Chile en su cuenta de X, el temblor fue a las 13:15 horas con epicentro a 63 kilómetros al oeste de Chañaral, en la Región de Atacama. Desde el Centro Sismológico Nacional (CSN) detallaron que el fenómeno tuvo una profundidad de 33 kilómetros.</a:t>
            </a:r>
            <a:endParaRPr lang="es-CL" sz="1000" dirty="0"/>
          </a:p>
        </p:txBody>
      </p:sp>
    </p:spTree>
    <p:extLst>
      <p:ext uri="{BB962C8B-B14F-4D97-AF65-F5344CB8AC3E}">
        <p14:creationId xmlns:p14="http://schemas.microsoft.com/office/powerpoint/2010/main" val="2026948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4D27A08F-D171-C477-164B-970ADD0DB4E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C592C99-F947-4A25-89E2-F9F182AFAEB8}"/>
              </a:ext>
            </a:extLst>
          </p:cNvPr>
          <p:cNvPicPr preferRelativeResize="0"/>
          <p:nvPr/>
        </p:nvPicPr>
        <p:blipFill>
          <a:blip r:embed="rId3">
            <a:alphaModFix/>
          </a:blip>
          <a:stretch>
            <a:fillRect/>
          </a:stretch>
        </p:blipFill>
        <p:spPr>
          <a:xfrm>
            <a:off x="0" y="7088"/>
            <a:ext cx="9141281" cy="5143501"/>
          </a:xfrm>
          <a:prstGeom prst="rect">
            <a:avLst/>
          </a:prstGeom>
          <a:noFill/>
          <a:ln>
            <a:noFill/>
          </a:ln>
        </p:spPr>
      </p:pic>
      <p:sp>
        <p:nvSpPr>
          <p:cNvPr id="2" name="Google Shape;66;p15">
            <a:extLst>
              <a:ext uri="{FF2B5EF4-FFF2-40B4-BE49-F238E27FC236}">
                <a16:creationId xmlns:a16="http://schemas.microsoft.com/office/drawing/2014/main" id="{208F2284-D78F-4126-6433-2D1017CF6C04}"/>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7E27DF39-D0C7-5B84-1B17-2D7288036398}"/>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39602C65-C894-144A-9C4B-B451C0C062F9}"/>
              </a:ext>
            </a:extLst>
          </p:cNvPr>
          <p:cNvPicPr>
            <a:picLocks noChangeAspect="1"/>
          </p:cNvPicPr>
          <p:nvPr/>
        </p:nvPicPr>
        <p:blipFill>
          <a:blip r:embed="rId5"/>
          <a:stretch>
            <a:fillRect/>
          </a:stretch>
        </p:blipFill>
        <p:spPr>
          <a:xfrm>
            <a:off x="2127033" y="629433"/>
            <a:ext cx="4883368" cy="3665719"/>
          </a:xfrm>
          <a:prstGeom prst="rect">
            <a:avLst/>
          </a:prstGeom>
        </p:spPr>
      </p:pic>
    </p:spTree>
    <p:extLst>
      <p:ext uri="{BB962C8B-B14F-4D97-AF65-F5344CB8AC3E}">
        <p14:creationId xmlns:p14="http://schemas.microsoft.com/office/powerpoint/2010/main" val="761136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4D27A08F-D171-C477-164B-970ADD0DB4E8}"/>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C592C99-F947-4A25-89E2-F9F182AFAEB8}"/>
              </a:ext>
            </a:extLst>
          </p:cNvPr>
          <p:cNvPicPr preferRelativeResize="0"/>
          <p:nvPr/>
        </p:nvPicPr>
        <p:blipFill>
          <a:blip r:embed="rId3">
            <a:alphaModFix/>
          </a:blip>
          <a:stretch>
            <a:fillRect/>
          </a:stretch>
        </p:blipFill>
        <p:spPr>
          <a:xfrm>
            <a:off x="0" y="7088"/>
            <a:ext cx="9141281" cy="5143501"/>
          </a:xfrm>
          <a:prstGeom prst="rect">
            <a:avLst/>
          </a:prstGeom>
          <a:noFill/>
          <a:ln>
            <a:noFill/>
          </a:ln>
        </p:spPr>
      </p:pic>
      <p:sp>
        <p:nvSpPr>
          <p:cNvPr id="2" name="Google Shape;66;p15">
            <a:extLst>
              <a:ext uri="{FF2B5EF4-FFF2-40B4-BE49-F238E27FC236}">
                <a16:creationId xmlns:a16="http://schemas.microsoft.com/office/drawing/2014/main" id="{208F2284-D78F-4126-6433-2D1017CF6C04}"/>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7E27DF39-D0C7-5B84-1B17-2D7288036398}"/>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5" name="Imagen 4">
            <a:extLst>
              <a:ext uri="{FF2B5EF4-FFF2-40B4-BE49-F238E27FC236}">
                <a16:creationId xmlns:a16="http://schemas.microsoft.com/office/drawing/2014/main" id="{7A862D88-854F-554B-A0B8-B3B4CF93AF92}"/>
              </a:ext>
            </a:extLst>
          </p:cNvPr>
          <p:cNvPicPr>
            <a:picLocks noChangeAspect="1"/>
          </p:cNvPicPr>
          <p:nvPr/>
        </p:nvPicPr>
        <p:blipFill>
          <a:blip r:embed="rId5"/>
          <a:stretch>
            <a:fillRect/>
          </a:stretch>
        </p:blipFill>
        <p:spPr>
          <a:xfrm>
            <a:off x="2165350" y="633877"/>
            <a:ext cx="4813300" cy="3606800"/>
          </a:xfrm>
          <a:prstGeom prst="rect">
            <a:avLst/>
          </a:prstGeom>
        </p:spPr>
      </p:pic>
      <p:sp>
        <p:nvSpPr>
          <p:cNvPr id="8" name="CuadroTexto 7">
            <a:extLst>
              <a:ext uri="{FF2B5EF4-FFF2-40B4-BE49-F238E27FC236}">
                <a16:creationId xmlns:a16="http://schemas.microsoft.com/office/drawing/2014/main" id="{98B8EB03-DE94-A649-BE52-F086594B3319}"/>
              </a:ext>
            </a:extLst>
          </p:cNvPr>
          <p:cNvSpPr txBox="1"/>
          <p:nvPr/>
        </p:nvSpPr>
        <p:spPr>
          <a:xfrm>
            <a:off x="1430530" y="732725"/>
            <a:ext cx="7453493" cy="430887"/>
          </a:xfrm>
          <a:prstGeom prst="rect">
            <a:avLst/>
          </a:prstGeom>
          <a:noFill/>
        </p:spPr>
        <p:txBody>
          <a:bodyPr wrap="square">
            <a:spAutoFit/>
          </a:bodyPr>
          <a:lstStyle/>
          <a:p>
            <a:r>
              <a:rPr lang="es-CL" sz="1200" b="1" i="1" dirty="0">
                <a:solidFill>
                  <a:schemeClr val="tx1"/>
                </a:solidFill>
              </a:rPr>
              <a:t>			GRACIAS</a:t>
            </a:r>
            <a:endParaRPr lang="es-CL" sz="1000" i="1" dirty="0">
              <a:solidFill>
                <a:schemeClr val="tx1"/>
              </a:solidFill>
            </a:endParaRPr>
          </a:p>
          <a:p>
            <a:endParaRPr lang="es-CL" sz="1000" dirty="0">
              <a:solidFill>
                <a:schemeClr val="tx1"/>
              </a:solidFill>
            </a:endParaRPr>
          </a:p>
        </p:txBody>
      </p:sp>
    </p:spTree>
    <p:extLst>
      <p:ext uri="{BB962C8B-B14F-4D97-AF65-F5344CB8AC3E}">
        <p14:creationId xmlns:p14="http://schemas.microsoft.com/office/powerpoint/2010/main" val="312751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title="fondo_12_seminario_4.jpg"/>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C2DA215F-122F-224B-B43E-A4B43A44CA96}"/>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9F3EA772-CCF6-A061-84C9-507CB5337678}"/>
              </a:ext>
            </a:extLst>
          </p:cNvPr>
          <p:cNvPicPr>
            <a:picLocks noChangeAspect="1"/>
          </p:cNvPicPr>
          <p:nvPr/>
        </p:nvPicPr>
        <p:blipFill>
          <a:blip r:embed="rId4"/>
          <a:stretch>
            <a:fillRect/>
          </a:stretch>
        </p:blipFill>
        <p:spPr>
          <a:xfrm>
            <a:off x="6685208" y="4581049"/>
            <a:ext cx="1453234" cy="308813"/>
          </a:xfrm>
          <a:prstGeom prst="rect">
            <a:avLst/>
          </a:prstGeom>
        </p:spPr>
      </p:pic>
      <p:pic>
        <p:nvPicPr>
          <p:cNvPr id="7" name="Imagen 6">
            <a:extLst>
              <a:ext uri="{FF2B5EF4-FFF2-40B4-BE49-F238E27FC236}">
                <a16:creationId xmlns:a16="http://schemas.microsoft.com/office/drawing/2014/main" id="{04D0FB9D-7E6F-58C5-C8C7-A121DFF1F5C2}"/>
              </a:ext>
            </a:extLst>
          </p:cNvPr>
          <p:cNvPicPr>
            <a:picLocks noChangeAspect="1"/>
          </p:cNvPicPr>
          <p:nvPr/>
        </p:nvPicPr>
        <p:blipFill>
          <a:blip r:embed="rId5"/>
          <a:srcRect t="54090" b="-19128"/>
          <a:stretch>
            <a:fillRect/>
          </a:stretch>
        </p:blipFill>
        <p:spPr>
          <a:xfrm>
            <a:off x="1430531" y="2057380"/>
            <a:ext cx="6139850" cy="2988635"/>
          </a:xfrm>
          <a:prstGeom prst="rect">
            <a:avLst/>
          </a:prstGeom>
        </p:spPr>
      </p:pic>
      <p:sp>
        <p:nvSpPr>
          <p:cNvPr id="5" name="Google Shape;66;p15">
            <a:extLst>
              <a:ext uri="{FF2B5EF4-FFF2-40B4-BE49-F238E27FC236}">
                <a16:creationId xmlns:a16="http://schemas.microsoft.com/office/drawing/2014/main" id="{72664C51-670B-6A59-4875-6FA08B024FCF}"/>
              </a:ext>
            </a:extLst>
          </p:cNvPr>
          <p:cNvSpPr txBox="1"/>
          <p:nvPr/>
        </p:nvSpPr>
        <p:spPr>
          <a:xfrm>
            <a:off x="1430531" y="673408"/>
            <a:ext cx="6707911" cy="1848937"/>
          </a:xfrm>
          <a:prstGeom prst="rect">
            <a:avLst/>
          </a:prstGeom>
          <a:noFill/>
          <a:ln>
            <a:noFill/>
          </a:ln>
        </p:spPr>
        <p:txBody>
          <a:bodyPr spcFirstLastPara="1" wrap="square" lIns="91425" tIns="91425" rIns="91425" bIns="91425" anchor="t" anchorCtr="0">
            <a:spAutoFit/>
          </a:bodyPr>
          <a:lstStyle/>
          <a:p>
            <a:pPr marL="228600" lvl="0" indent="-228600" algn="just" rtl="0">
              <a:lnSpc>
                <a:spcPct val="115000"/>
              </a:lnSpc>
              <a:spcBef>
                <a:spcPts val="0"/>
              </a:spcBef>
              <a:spcAft>
                <a:spcPts val="0"/>
              </a:spcAft>
              <a:buAutoNum type="arabicPeriod"/>
            </a:pPr>
            <a:r>
              <a:rPr lang="es" sz="1050" b="1" dirty="0">
                <a:solidFill>
                  <a:srgbClr val="444444"/>
                </a:solidFill>
              </a:rPr>
              <a:t>ANTECEDENTES GENERALES</a:t>
            </a:r>
          </a:p>
          <a:p>
            <a:pPr algn="l"/>
            <a:endParaRPr lang="es-CL" sz="1050" dirty="0">
              <a:solidFill>
                <a:srgbClr val="444444"/>
              </a:solidFill>
            </a:endParaRPr>
          </a:p>
          <a:p>
            <a:r>
              <a:rPr lang="es-ES" sz="1050" dirty="0">
                <a:solidFill>
                  <a:schemeClr val="accent1">
                    <a:lumMod val="50000"/>
                  </a:schemeClr>
                </a:solidFill>
              </a:rPr>
              <a:t>Nombre 	: Edificio </a:t>
            </a:r>
            <a:r>
              <a:rPr lang="es-ES" sz="1050" dirty="0" err="1">
                <a:solidFill>
                  <a:schemeClr val="accent1">
                    <a:lumMod val="50000"/>
                  </a:schemeClr>
                </a:solidFill>
              </a:rPr>
              <a:t>Museat</a:t>
            </a:r>
            <a:r>
              <a:rPr lang="es-ES" sz="1050" dirty="0">
                <a:solidFill>
                  <a:schemeClr val="accent1">
                    <a:lumMod val="50000"/>
                  </a:schemeClr>
                </a:solidFill>
              </a:rPr>
              <a:t>		Arquitectos	: Max Núñez Arquitectos</a:t>
            </a:r>
          </a:p>
          <a:p>
            <a:r>
              <a:rPr lang="es-CL" sz="1050" dirty="0">
                <a:solidFill>
                  <a:schemeClr val="accent1">
                    <a:lumMod val="50000"/>
                  </a:schemeClr>
                </a:solidFill>
              </a:rPr>
              <a:t>Ubicación 	: Copiapó, Atacama - Chile. 		Cálculo	: Mauricio Ahumada </a:t>
            </a:r>
            <a:r>
              <a:rPr lang="es-CL" sz="900" dirty="0">
                <a:solidFill>
                  <a:schemeClr val="accent1">
                    <a:lumMod val="50000"/>
                  </a:schemeClr>
                </a:solidFill>
              </a:rPr>
              <a:t>(Q.E.P.D)</a:t>
            </a:r>
          </a:p>
          <a:p>
            <a:r>
              <a:rPr lang="es-CL" sz="1050" dirty="0">
                <a:solidFill>
                  <a:schemeClr val="accent1">
                    <a:lumMod val="50000"/>
                  </a:schemeClr>
                </a:solidFill>
              </a:rPr>
              <a:t>Uso 	: Publico - Museo. 		Revisor	: CRL</a:t>
            </a:r>
          </a:p>
          <a:p>
            <a:r>
              <a:rPr lang="es-CL" sz="1050" dirty="0">
                <a:solidFill>
                  <a:schemeClr val="accent1">
                    <a:lumMod val="50000"/>
                  </a:schemeClr>
                </a:solidFill>
              </a:rPr>
              <a:t>Mandante	: Servicio Nacional del Patrimonio Cultural	Constructora	: DVC</a:t>
            </a:r>
          </a:p>
          <a:p>
            <a:r>
              <a:rPr lang="es-CL" sz="1050" dirty="0">
                <a:solidFill>
                  <a:schemeClr val="accent1">
                    <a:lumMod val="50000"/>
                  </a:schemeClr>
                </a:solidFill>
              </a:rPr>
              <a:t>Superficie	: 7.000 m</a:t>
            </a:r>
            <a:r>
              <a:rPr lang="es-CL" sz="1050" baseline="30000" dirty="0">
                <a:solidFill>
                  <a:schemeClr val="accent1">
                    <a:lumMod val="50000"/>
                  </a:schemeClr>
                </a:solidFill>
              </a:rPr>
              <a:t>2</a:t>
            </a:r>
            <a:r>
              <a:rPr lang="es-CL" sz="1050" dirty="0">
                <a:solidFill>
                  <a:schemeClr val="accent1">
                    <a:lumMod val="50000"/>
                  </a:schemeClr>
                </a:solidFill>
              </a:rPr>
              <a:t>			</a:t>
            </a:r>
            <a:r>
              <a:rPr lang="es-CL" sz="1050" dirty="0">
                <a:solidFill>
                  <a:srgbClr val="7030A0"/>
                </a:solidFill>
              </a:rPr>
              <a:t>Adscripción	: CLANN INGENIEROS</a:t>
            </a:r>
          </a:p>
          <a:p>
            <a:endParaRPr lang="es-CL" sz="1050" baseline="30000" dirty="0">
              <a:solidFill>
                <a:schemeClr val="accent1">
                  <a:lumMod val="50000"/>
                </a:schemeClr>
              </a:solidFill>
            </a:endParaRPr>
          </a:p>
          <a:p>
            <a:pPr marL="457200" lvl="0" indent="0" algn="l" rtl="0">
              <a:lnSpc>
                <a:spcPct val="115000"/>
              </a:lnSpc>
              <a:spcBef>
                <a:spcPts val="0"/>
              </a:spcBef>
              <a:spcAft>
                <a:spcPts val="0"/>
              </a:spcAft>
              <a:buNone/>
            </a:pPr>
            <a:endParaRPr sz="1050" dirty="0">
              <a:solidFill>
                <a:srgbClr val="444444"/>
              </a:solidFill>
            </a:endParaRPr>
          </a:p>
          <a:p>
            <a:pPr marL="0" lvl="0" indent="0" algn="l" rtl="0">
              <a:spcBef>
                <a:spcPts val="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title="fondo_12_seminario_2.jpg"/>
          <p:cNvPicPr preferRelativeResize="0"/>
          <p:nvPr/>
        </p:nvPicPr>
        <p:blipFill>
          <a:blip r:embed="rId3">
            <a:alphaModFix/>
          </a:blip>
          <a:stretch>
            <a:fillRect/>
          </a:stretch>
        </p:blipFill>
        <p:spPr>
          <a:xfrm>
            <a:off x="0" y="0"/>
            <a:ext cx="9144000" cy="5145030"/>
          </a:xfrm>
          <a:prstGeom prst="rect">
            <a:avLst/>
          </a:prstGeom>
          <a:noFill/>
          <a:ln>
            <a:noFill/>
          </a:ln>
        </p:spPr>
      </p:pic>
    </p:spTree>
    <p:extLst>
      <p:ext uri="{BB962C8B-B14F-4D97-AF65-F5344CB8AC3E}">
        <p14:creationId xmlns:p14="http://schemas.microsoft.com/office/powerpoint/2010/main" val="384372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64A59D36-8159-F5CC-5C21-D9423E170339}"/>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1CD6E57D-AAD1-25C8-D8DA-BF137603FE71}"/>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6AE3DFB9-F69B-2CF5-9199-7877DA83B634}"/>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843FB70E-4EC6-D77E-1CC2-2252E401E0F8}"/>
              </a:ext>
            </a:extLst>
          </p:cNvPr>
          <p:cNvPicPr>
            <a:picLocks noChangeAspect="1"/>
          </p:cNvPicPr>
          <p:nvPr/>
        </p:nvPicPr>
        <p:blipFill>
          <a:blip r:embed="rId4"/>
          <a:stretch>
            <a:fillRect/>
          </a:stretch>
        </p:blipFill>
        <p:spPr>
          <a:xfrm>
            <a:off x="6685208" y="4581049"/>
            <a:ext cx="1453234" cy="308813"/>
          </a:xfrm>
          <a:prstGeom prst="rect">
            <a:avLst/>
          </a:prstGeom>
        </p:spPr>
      </p:pic>
      <p:sp>
        <p:nvSpPr>
          <p:cNvPr id="5" name="Google Shape;66;p15">
            <a:extLst>
              <a:ext uri="{FF2B5EF4-FFF2-40B4-BE49-F238E27FC236}">
                <a16:creationId xmlns:a16="http://schemas.microsoft.com/office/drawing/2014/main" id="{DAC94FE2-FA99-DABF-DB78-52104BB3CDDB}"/>
              </a:ext>
            </a:extLst>
          </p:cNvPr>
          <p:cNvSpPr txBox="1"/>
          <p:nvPr/>
        </p:nvSpPr>
        <p:spPr>
          <a:xfrm>
            <a:off x="1430532" y="673394"/>
            <a:ext cx="4341383" cy="3117362"/>
          </a:xfrm>
          <a:prstGeom prst="rect">
            <a:avLst/>
          </a:prstGeom>
          <a:noFill/>
          <a:ln>
            <a:noFill/>
          </a:ln>
        </p:spPr>
        <p:txBody>
          <a:bodyPr spcFirstLastPara="1" wrap="square" lIns="91425" tIns="91425" rIns="91425" bIns="91425" anchor="t" anchorCtr="0">
            <a:spAutoFit/>
          </a:bodyPr>
          <a:lstStyle/>
          <a:p>
            <a:pPr marL="228600" lvl="0" indent="-228600" algn="just" rtl="0">
              <a:lnSpc>
                <a:spcPct val="115000"/>
              </a:lnSpc>
              <a:spcBef>
                <a:spcPts val="0"/>
              </a:spcBef>
              <a:spcAft>
                <a:spcPts val="0"/>
              </a:spcAft>
              <a:buAutoNum type="arabicPeriod"/>
            </a:pPr>
            <a:r>
              <a:rPr lang="es" sz="1050" b="1" dirty="0">
                <a:solidFill>
                  <a:srgbClr val="444444"/>
                </a:solidFill>
              </a:rPr>
              <a:t>ANTECEDENTES GENERALES</a:t>
            </a:r>
          </a:p>
          <a:p>
            <a:pPr algn="l"/>
            <a:endParaRPr lang="es-CL" sz="1050" dirty="0">
              <a:solidFill>
                <a:srgbClr val="444444"/>
              </a:solidFill>
            </a:endParaRPr>
          </a:p>
          <a:p>
            <a:r>
              <a:rPr lang="es-CL" sz="1050" dirty="0">
                <a:solidFill>
                  <a:schemeClr val="accent1">
                    <a:lumMod val="50000"/>
                  </a:schemeClr>
                </a:solidFill>
              </a:rPr>
              <a:t>El proyecto corresponde a una estructura de hormigón armado con 2 niveles subterráneos, y 3 niveles sobre cota cero, con alturas de entre piso relevantes, generando una equivalencia con un edifico de 5 pisos (12.6m sobre cota cero).</a:t>
            </a:r>
          </a:p>
          <a:p>
            <a:endParaRPr lang="es-CL" sz="1050" dirty="0">
              <a:solidFill>
                <a:schemeClr val="accent1">
                  <a:lumMod val="50000"/>
                </a:schemeClr>
              </a:solidFill>
            </a:endParaRPr>
          </a:p>
          <a:p>
            <a:r>
              <a:rPr lang="es-CL" sz="1050" dirty="0">
                <a:solidFill>
                  <a:schemeClr val="accent1">
                    <a:lumMod val="50000"/>
                  </a:schemeClr>
                </a:solidFill>
              </a:rPr>
              <a:t>Las plantas superiores forman una </a:t>
            </a:r>
            <a:r>
              <a:rPr lang="es-CL" sz="1050" b="1" i="1" dirty="0">
                <a:solidFill>
                  <a:schemeClr val="accent1">
                    <a:lumMod val="50000"/>
                  </a:schemeClr>
                </a:solidFill>
              </a:rPr>
              <a:t>“U”</a:t>
            </a:r>
            <a:r>
              <a:rPr lang="es-CL" sz="1050" dirty="0">
                <a:solidFill>
                  <a:schemeClr val="accent1">
                    <a:lumMod val="50000"/>
                  </a:schemeClr>
                </a:solidFill>
              </a:rPr>
              <a:t>, sin conseguir unirse en su vértice, generando una asimetría importante. En cielo 2° piso se unen a través de un </a:t>
            </a:r>
            <a:r>
              <a:rPr lang="es-CL" sz="1050" b="1" i="1" dirty="0">
                <a:solidFill>
                  <a:schemeClr val="accent1">
                    <a:lumMod val="50000"/>
                  </a:schemeClr>
                </a:solidFill>
              </a:rPr>
              <a:t>puente</a:t>
            </a:r>
            <a:r>
              <a:rPr lang="es-CL" sz="1050" dirty="0">
                <a:solidFill>
                  <a:schemeClr val="accent1">
                    <a:lumMod val="50000"/>
                  </a:schemeClr>
                </a:solidFill>
              </a:rPr>
              <a:t> ambos sectores.</a:t>
            </a:r>
          </a:p>
          <a:p>
            <a:endParaRPr lang="es-CL" sz="1050" dirty="0">
              <a:solidFill>
                <a:schemeClr val="accent1">
                  <a:lumMod val="50000"/>
                </a:schemeClr>
              </a:solidFill>
            </a:endParaRPr>
          </a:p>
          <a:p>
            <a:r>
              <a:rPr lang="es-CL" sz="1050" dirty="0">
                <a:solidFill>
                  <a:schemeClr val="accent1">
                    <a:lumMod val="50000"/>
                  </a:schemeClr>
                </a:solidFill>
              </a:rPr>
              <a:t>Por las caras interiores, se proyectó una </a:t>
            </a:r>
            <a:r>
              <a:rPr lang="es-CL" sz="1050" b="1" i="1" dirty="0">
                <a:solidFill>
                  <a:schemeClr val="accent1">
                    <a:lumMod val="50000"/>
                  </a:schemeClr>
                </a:solidFill>
              </a:rPr>
              <a:t>fachada ventilada</a:t>
            </a:r>
            <a:r>
              <a:rPr lang="es-CL" sz="1050" dirty="0">
                <a:solidFill>
                  <a:schemeClr val="accent1">
                    <a:lumMod val="50000"/>
                  </a:schemeClr>
                </a:solidFill>
              </a:rPr>
              <a:t> soportada en una retícula/cercha de hormigón armado, apoyada en pilares de secciones variables.</a:t>
            </a: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p:txBody>
      </p:sp>
      <p:pic>
        <p:nvPicPr>
          <p:cNvPr id="6" name="Imagen 5">
            <a:extLst>
              <a:ext uri="{FF2B5EF4-FFF2-40B4-BE49-F238E27FC236}">
                <a16:creationId xmlns:a16="http://schemas.microsoft.com/office/drawing/2014/main" id="{994FB896-68B3-3B19-C598-6CAE9A0630D2}"/>
              </a:ext>
            </a:extLst>
          </p:cNvPr>
          <p:cNvPicPr>
            <a:picLocks noChangeAspect="1"/>
          </p:cNvPicPr>
          <p:nvPr/>
        </p:nvPicPr>
        <p:blipFill>
          <a:blip r:embed="rId5"/>
          <a:stretch>
            <a:fillRect/>
          </a:stretch>
        </p:blipFill>
        <p:spPr>
          <a:xfrm>
            <a:off x="4012019" y="3085106"/>
            <a:ext cx="1759896" cy="1317141"/>
          </a:xfrm>
          <a:prstGeom prst="rect">
            <a:avLst/>
          </a:prstGeom>
        </p:spPr>
      </p:pic>
      <p:pic>
        <p:nvPicPr>
          <p:cNvPr id="9" name="Imagen 8">
            <a:extLst>
              <a:ext uri="{FF2B5EF4-FFF2-40B4-BE49-F238E27FC236}">
                <a16:creationId xmlns:a16="http://schemas.microsoft.com/office/drawing/2014/main" id="{B71ADA2E-B003-6398-18C2-DEBE2A9825B6}"/>
              </a:ext>
            </a:extLst>
          </p:cNvPr>
          <p:cNvPicPr>
            <a:picLocks noChangeAspect="1"/>
          </p:cNvPicPr>
          <p:nvPr/>
        </p:nvPicPr>
        <p:blipFill>
          <a:blip r:embed="rId6"/>
          <a:stretch>
            <a:fillRect/>
          </a:stretch>
        </p:blipFill>
        <p:spPr>
          <a:xfrm rot="16200000">
            <a:off x="5337520" y="775492"/>
            <a:ext cx="4148609" cy="3104901"/>
          </a:xfrm>
          <a:prstGeom prst="rect">
            <a:avLst/>
          </a:prstGeom>
        </p:spPr>
      </p:pic>
      <p:pic>
        <p:nvPicPr>
          <p:cNvPr id="11" name="Imagen 10">
            <a:extLst>
              <a:ext uri="{FF2B5EF4-FFF2-40B4-BE49-F238E27FC236}">
                <a16:creationId xmlns:a16="http://schemas.microsoft.com/office/drawing/2014/main" id="{63E3CA1B-F7BD-ABAF-CAB6-3E5121DE6637}"/>
              </a:ext>
            </a:extLst>
          </p:cNvPr>
          <p:cNvPicPr>
            <a:picLocks noChangeAspect="1"/>
          </p:cNvPicPr>
          <p:nvPr/>
        </p:nvPicPr>
        <p:blipFill>
          <a:blip r:embed="rId7"/>
          <a:stretch>
            <a:fillRect/>
          </a:stretch>
        </p:blipFill>
        <p:spPr>
          <a:xfrm>
            <a:off x="2137163" y="3082325"/>
            <a:ext cx="1759896" cy="1319922"/>
          </a:xfrm>
          <a:prstGeom prst="rect">
            <a:avLst/>
          </a:prstGeom>
        </p:spPr>
      </p:pic>
    </p:spTree>
    <p:extLst>
      <p:ext uri="{BB962C8B-B14F-4D97-AF65-F5344CB8AC3E}">
        <p14:creationId xmlns:p14="http://schemas.microsoft.com/office/powerpoint/2010/main" val="43984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34CA69AE-1C26-4438-1919-1885E7AB8F52}"/>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7D67343A-A725-DEFA-EDE0-A1543788A6AB}"/>
              </a:ext>
            </a:extLst>
          </p:cNvPr>
          <p:cNvPicPr preferRelativeResize="0"/>
          <p:nvPr/>
        </p:nvPicPr>
        <p:blipFill>
          <a:blip r:embed="rId3">
            <a:alphaModFix/>
          </a:blip>
          <a:stretch>
            <a:fillRect/>
          </a:stretch>
        </p:blipFill>
        <p:spPr>
          <a:xfrm>
            <a:off x="-7088" y="-7088"/>
            <a:ext cx="9141281" cy="5143501"/>
          </a:xfrm>
          <a:prstGeom prst="rect">
            <a:avLst/>
          </a:prstGeom>
          <a:noFill/>
          <a:ln>
            <a:noFill/>
          </a:ln>
        </p:spPr>
      </p:pic>
      <p:sp>
        <p:nvSpPr>
          <p:cNvPr id="3" name="CuadroTexto 2">
            <a:extLst>
              <a:ext uri="{FF2B5EF4-FFF2-40B4-BE49-F238E27FC236}">
                <a16:creationId xmlns:a16="http://schemas.microsoft.com/office/drawing/2014/main" id="{1D8DAD1B-D84C-D9A0-6890-9B90290CF6EC}"/>
              </a:ext>
            </a:extLst>
          </p:cNvPr>
          <p:cNvSpPr txBox="1"/>
          <p:nvPr/>
        </p:nvSpPr>
        <p:spPr>
          <a:xfrm>
            <a:off x="1430531" y="732782"/>
            <a:ext cx="2957172" cy="2887714"/>
          </a:xfrm>
          <a:prstGeom prst="rect">
            <a:avLst/>
          </a:prstGeom>
          <a:noFill/>
        </p:spPr>
        <p:txBody>
          <a:bodyPr wrap="square">
            <a:spAutoFit/>
          </a:bodyPr>
          <a:lstStyle/>
          <a:p>
            <a:pPr algn="just">
              <a:lnSpc>
                <a:spcPct val="115000"/>
              </a:lnSpc>
            </a:pPr>
            <a:r>
              <a:rPr lang="es-CL" sz="1050" b="1" dirty="0">
                <a:solidFill>
                  <a:srgbClr val="444444"/>
                </a:solidFill>
              </a:rPr>
              <a:t>2. ALCANCE</a:t>
            </a:r>
          </a:p>
          <a:p>
            <a:pPr algn="just">
              <a:lnSpc>
                <a:spcPct val="115000"/>
              </a:lnSpc>
            </a:pPr>
            <a:r>
              <a:rPr lang="es-CL" sz="1050" b="1" dirty="0">
                <a:solidFill>
                  <a:srgbClr val="444444"/>
                </a:solidFill>
              </a:rPr>
              <a:t>    </a:t>
            </a:r>
            <a:endParaRPr lang="es-CL" dirty="0"/>
          </a:p>
          <a:p>
            <a:r>
              <a:rPr lang="es-CL" sz="1050" dirty="0">
                <a:solidFill>
                  <a:schemeClr val="accent1">
                    <a:lumMod val="50000"/>
                  </a:schemeClr>
                </a:solidFill>
              </a:rPr>
              <a:t>En el año 2022, en pleno proceso constructivo, el MOP les informa a los arquitectos que su fachada de ladrillos, debe ser reemplazada por algo más liviano, del tipo revestimiento </a:t>
            </a:r>
            <a:r>
              <a:rPr lang="es-CL" sz="1050" i="1" dirty="0">
                <a:solidFill>
                  <a:schemeClr val="accent1">
                    <a:lumMod val="50000"/>
                  </a:schemeClr>
                </a:solidFill>
              </a:rPr>
              <a:t>Hunter Duglas</a:t>
            </a:r>
            <a:r>
              <a:rPr lang="es-CL" sz="1050" dirty="0">
                <a:solidFill>
                  <a:schemeClr val="accent1">
                    <a:lumMod val="50000"/>
                  </a:schemeClr>
                </a:solidFill>
              </a:rPr>
              <a:t>; dado los antecedentes que se manejaban del terremoto del 2010, referente al mal desempeño de elementos secundarios.</a:t>
            </a:r>
          </a:p>
          <a:p>
            <a:endParaRPr lang="es-CL" sz="1050" dirty="0">
              <a:solidFill>
                <a:schemeClr val="accent1">
                  <a:lumMod val="50000"/>
                </a:schemeClr>
              </a:solidFill>
            </a:endParaRPr>
          </a:p>
          <a:p>
            <a:r>
              <a:rPr lang="es-CL" sz="1050" dirty="0">
                <a:solidFill>
                  <a:schemeClr val="accent1">
                    <a:lumMod val="50000"/>
                  </a:schemeClr>
                </a:solidFill>
              </a:rPr>
              <a:t>La oficina de </a:t>
            </a:r>
            <a:r>
              <a:rPr lang="es-CL" sz="1050" dirty="0" err="1">
                <a:solidFill>
                  <a:schemeClr val="accent1">
                    <a:lumMod val="50000"/>
                  </a:schemeClr>
                </a:solidFill>
              </a:rPr>
              <a:t>Máx</a:t>
            </a:r>
            <a:r>
              <a:rPr lang="es-CL" sz="1050" dirty="0">
                <a:solidFill>
                  <a:schemeClr val="accent1">
                    <a:lumMod val="50000"/>
                  </a:schemeClr>
                </a:solidFill>
              </a:rPr>
              <a:t> Núñez encarga a CLANN INGENIEROS el trabajo de validar frente al MOP el diseño y posterior construcción de esta fachada ventilada continua de ladrillos de arcilla.</a:t>
            </a:r>
          </a:p>
          <a:p>
            <a:r>
              <a:rPr lang="es-CL" sz="1050" dirty="0">
                <a:solidFill>
                  <a:schemeClr val="accent1">
                    <a:lumMod val="50000"/>
                  </a:schemeClr>
                </a:solidFill>
              </a:rPr>
              <a:t> 	</a:t>
            </a:r>
          </a:p>
        </p:txBody>
      </p:sp>
      <p:sp>
        <p:nvSpPr>
          <p:cNvPr id="2" name="Google Shape;66;p15">
            <a:extLst>
              <a:ext uri="{FF2B5EF4-FFF2-40B4-BE49-F238E27FC236}">
                <a16:creationId xmlns:a16="http://schemas.microsoft.com/office/drawing/2014/main" id="{ADE31AC4-B131-6037-569A-D28E80C92C69}"/>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681895C5-1B02-DDF1-8D99-E0F1AECD1752}"/>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C718CFAD-B82D-790E-36F7-E27761D54B1E}"/>
              </a:ext>
            </a:extLst>
          </p:cNvPr>
          <p:cNvPicPr>
            <a:picLocks noChangeAspect="1"/>
          </p:cNvPicPr>
          <p:nvPr/>
        </p:nvPicPr>
        <p:blipFill>
          <a:blip r:embed="rId5"/>
          <a:stretch>
            <a:fillRect/>
          </a:stretch>
        </p:blipFill>
        <p:spPr>
          <a:xfrm>
            <a:off x="4563552" y="1106903"/>
            <a:ext cx="4229984" cy="3172488"/>
          </a:xfrm>
          <a:prstGeom prst="rect">
            <a:avLst/>
          </a:prstGeom>
        </p:spPr>
      </p:pic>
    </p:spTree>
    <p:extLst>
      <p:ext uri="{BB962C8B-B14F-4D97-AF65-F5344CB8AC3E}">
        <p14:creationId xmlns:p14="http://schemas.microsoft.com/office/powerpoint/2010/main" val="388263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5AF63D06-AFC7-AB88-9F15-5E6802A07CF9}"/>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602EB1D8-9E1E-CC48-83F0-69EBAE77F718}"/>
              </a:ext>
            </a:extLst>
          </p:cNvPr>
          <p:cNvPicPr preferRelativeResize="0"/>
          <p:nvPr/>
        </p:nvPicPr>
        <p:blipFill>
          <a:blip r:embed="rId3">
            <a:alphaModFix/>
          </a:blip>
          <a:stretch>
            <a:fillRect/>
          </a:stretch>
        </p:blipFill>
        <p:spPr>
          <a:xfrm>
            <a:off x="-7088" y="-7088"/>
            <a:ext cx="9141281" cy="5143501"/>
          </a:xfrm>
          <a:prstGeom prst="rect">
            <a:avLst/>
          </a:prstGeom>
          <a:noFill/>
          <a:ln>
            <a:noFill/>
          </a:ln>
        </p:spPr>
      </p:pic>
      <p:sp>
        <p:nvSpPr>
          <p:cNvPr id="3" name="CuadroTexto 2">
            <a:extLst>
              <a:ext uri="{FF2B5EF4-FFF2-40B4-BE49-F238E27FC236}">
                <a16:creationId xmlns:a16="http://schemas.microsoft.com/office/drawing/2014/main" id="{EFF16441-7AB0-88A5-4A2E-48F217432A56}"/>
              </a:ext>
            </a:extLst>
          </p:cNvPr>
          <p:cNvSpPr txBox="1"/>
          <p:nvPr/>
        </p:nvSpPr>
        <p:spPr>
          <a:xfrm>
            <a:off x="1430531" y="732782"/>
            <a:ext cx="2957172" cy="625556"/>
          </a:xfrm>
          <a:prstGeom prst="rect">
            <a:avLst/>
          </a:prstGeom>
          <a:noFill/>
        </p:spPr>
        <p:txBody>
          <a:bodyPr wrap="square">
            <a:spAutoFit/>
          </a:bodyPr>
          <a:lstStyle/>
          <a:p>
            <a:pPr algn="just">
              <a:lnSpc>
                <a:spcPct val="115000"/>
              </a:lnSpc>
            </a:pPr>
            <a:r>
              <a:rPr lang="es-CL" sz="1050" b="1" dirty="0">
                <a:solidFill>
                  <a:srgbClr val="444444"/>
                </a:solidFill>
              </a:rPr>
              <a:t>3. ARQUITECTURA</a:t>
            </a:r>
          </a:p>
          <a:p>
            <a:pPr algn="just">
              <a:lnSpc>
                <a:spcPct val="115000"/>
              </a:lnSpc>
            </a:pPr>
            <a:r>
              <a:rPr lang="es-CL" sz="1050" b="1" dirty="0">
                <a:solidFill>
                  <a:srgbClr val="444444"/>
                </a:solidFill>
              </a:rPr>
              <a:t>    </a:t>
            </a:r>
            <a:endParaRPr lang="es-CL" dirty="0"/>
          </a:p>
          <a:p>
            <a:endParaRPr lang="es-CL" sz="1050" dirty="0">
              <a:solidFill>
                <a:schemeClr val="accent1">
                  <a:lumMod val="50000"/>
                </a:schemeClr>
              </a:solidFill>
            </a:endParaRPr>
          </a:p>
        </p:txBody>
      </p:sp>
      <p:sp>
        <p:nvSpPr>
          <p:cNvPr id="2" name="Google Shape;66;p15">
            <a:extLst>
              <a:ext uri="{FF2B5EF4-FFF2-40B4-BE49-F238E27FC236}">
                <a16:creationId xmlns:a16="http://schemas.microsoft.com/office/drawing/2014/main" id="{C2D2C664-ADB3-EAAE-41C1-395BF496E885}"/>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1522B606-8E97-32C9-8866-89ADA3F0B6A7}"/>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7" name="Imagen 6">
            <a:extLst>
              <a:ext uri="{FF2B5EF4-FFF2-40B4-BE49-F238E27FC236}">
                <a16:creationId xmlns:a16="http://schemas.microsoft.com/office/drawing/2014/main" id="{2D81A345-13FA-6AA6-2DE1-C988F2D63DA9}"/>
              </a:ext>
            </a:extLst>
          </p:cNvPr>
          <p:cNvPicPr>
            <a:picLocks noChangeAspect="1"/>
          </p:cNvPicPr>
          <p:nvPr/>
        </p:nvPicPr>
        <p:blipFill>
          <a:blip r:embed="rId5"/>
          <a:stretch>
            <a:fillRect/>
          </a:stretch>
        </p:blipFill>
        <p:spPr>
          <a:xfrm>
            <a:off x="4295552" y="1226286"/>
            <a:ext cx="2124481" cy="2832641"/>
          </a:xfrm>
          <a:prstGeom prst="rect">
            <a:avLst/>
          </a:prstGeom>
        </p:spPr>
      </p:pic>
      <p:pic>
        <p:nvPicPr>
          <p:cNvPr id="11" name="Imagen 10">
            <a:extLst>
              <a:ext uri="{FF2B5EF4-FFF2-40B4-BE49-F238E27FC236}">
                <a16:creationId xmlns:a16="http://schemas.microsoft.com/office/drawing/2014/main" id="{96C7B78C-A2A9-5B7B-9532-ADA34C1E9A0A}"/>
              </a:ext>
            </a:extLst>
          </p:cNvPr>
          <p:cNvPicPr>
            <a:picLocks noChangeAspect="1"/>
          </p:cNvPicPr>
          <p:nvPr/>
        </p:nvPicPr>
        <p:blipFill>
          <a:blip r:embed="rId6"/>
          <a:srcRect l="20833" t="21508" r="21247"/>
          <a:stretch>
            <a:fillRect/>
          </a:stretch>
        </p:blipFill>
        <p:spPr>
          <a:xfrm>
            <a:off x="1430531" y="1226287"/>
            <a:ext cx="2792818" cy="2832641"/>
          </a:xfrm>
          <a:prstGeom prst="rect">
            <a:avLst/>
          </a:prstGeom>
        </p:spPr>
      </p:pic>
      <p:pic>
        <p:nvPicPr>
          <p:cNvPr id="13" name="Imagen 12">
            <a:extLst>
              <a:ext uri="{FF2B5EF4-FFF2-40B4-BE49-F238E27FC236}">
                <a16:creationId xmlns:a16="http://schemas.microsoft.com/office/drawing/2014/main" id="{1FC351B6-48FA-070D-7477-1BFD3D049879}"/>
              </a:ext>
            </a:extLst>
          </p:cNvPr>
          <p:cNvPicPr>
            <a:picLocks noChangeAspect="1"/>
          </p:cNvPicPr>
          <p:nvPr/>
        </p:nvPicPr>
        <p:blipFill>
          <a:blip r:embed="rId7"/>
          <a:stretch>
            <a:fillRect/>
          </a:stretch>
        </p:blipFill>
        <p:spPr>
          <a:xfrm>
            <a:off x="6492235" y="1226286"/>
            <a:ext cx="2124481" cy="2832641"/>
          </a:xfrm>
          <a:prstGeom prst="rect">
            <a:avLst/>
          </a:prstGeom>
        </p:spPr>
      </p:pic>
    </p:spTree>
    <p:extLst>
      <p:ext uri="{BB962C8B-B14F-4D97-AF65-F5344CB8AC3E}">
        <p14:creationId xmlns:p14="http://schemas.microsoft.com/office/powerpoint/2010/main" val="72753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BBDACF6E-66F7-A5AC-2EDF-E24D14A8E50E}"/>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781F8894-65D6-B5CA-C216-7B046C6D9768}"/>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7673A75F-4444-E09C-534E-FA9DE1550503}"/>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5EABED55-899C-F233-96A8-1C76A2E8E05B}"/>
              </a:ext>
            </a:extLst>
          </p:cNvPr>
          <p:cNvPicPr>
            <a:picLocks noChangeAspect="1"/>
          </p:cNvPicPr>
          <p:nvPr/>
        </p:nvPicPr>
        <p:blipFill>
          <a:blip r:embed="rId4"/>
          <a:stretch>
            <a:fillRect/>
          </a:stretch>
        </p:blipFill>
        <p:spPr>
          <a:xfrm>
            <a:off x="6685208" y="4581049"/>
            <a:ext cx="1453234" cy="308813"/>
          </a:xfrm>
          <a:prstGeom prst="rect">
            <a:avLst/>
          </a:prstGeom>
        </p:spPr>
      </p:pic>
      <p:sp>
        <p:nvSpPr>
          <p:cNvPr id="5" name="Google Shape;66;p15">
            <a:extLst>
              <a:ext uri="{FF2B5EF4-FFF2-40B4-BE49-F238E27FC236}">
                <a16:creationId xmlns:a16="http://schemas.microsoft.com/office/drawing/2014/main" id="{846F65D1-99CD-E597-92E0-93F002A23BF7}"/>
              </a:ext>
            </a:extLst>
          </p:cNvPr>
          <p:cNvSpPr txBox="1"/>
          <p:nvPr/>
        </p:nvSpPr>
        <p:spPr>
          <a:xfrm>
            <a:off x="1430533" y="673394"/>
            <a:ext cx="3864482" cy="2471031"/>
          </a:xfrm>
          <a:prstGeom prst="rect">
            <a:avLst/>
          </a:prstGeom>
          <a:noFill/>
          <a:ln>
            <a:noFill/>
          </a:ln>
        </p:spPr>
        <p:txBody>
          <a:bodyPr spcFirstLastPara="1" wrap="square" lIns="91425" tIns="91425" rIns="91425" bIns="91425" anchor="t" anchorCtr="0">
            <a:spAutoFit/>
          </a:bodyPr>
          <a:lstStyle/>
          <a:p>
            <a:pPr algn="just">
              <a:lnSpc>
                <a:spcPct val="115000"/>
              </a:lnSpc>
            </a:pPr>
            <a:r>
              <a:rPr lang="es-CL" sz="1050" b="1" dirty="0">
                <a:solidFill>
                  <a:srgbClr val="444444"/>
                </a:solidFill>
              </a:rPr>
              <a:t>4. INGENIERIA ESTRUCTURAL</a:t>
            </a:r>
          </a:p>
          <a:p>
            <a:pPr algn="l"/>
            <a:endParaRPr lang="es-CL" sz="1050" dirty="0">
              <a:solidFill>
                <a:srgbClr val="444444"/>
              </a:solidFill>
            </a:endParaRPr>
          </a:p>
          <a:p>
            <a:r>
              <a:rPr lang="es-CL" sz="1050" dirty="0">
                <a:solidFill>
                  <a:schemeClr val="accent1">
                    <a:lumMod val="50000"/>
                  </a:schemeClr>
                </a:solidFill>
              </a:rPr>
              <a:t>2 niveles subterráneos, con alturas de 3.2m</a:t>
            </a:r>
          </a:p>
          <a:p>
            <a:r>
              <a:rPr lang="es-CL" sz="1050" dirty="0">
                <a:solidFill>
                  <a:schemeClr val="accent1">
                    <a:lumMod val="50000"/>
                  </a:schemeClr>
                </a:solidFill>
              </a:rPr>
              <a:t>3 niveles superiores con alturas de 4.0m, 5.0m y 3.6m, respectivamente.</a:t>
            </a:r>
          </a:p>
          <a:p>
            <a:r>
              <a:rPr lang="es-CL" sz="1050" dirty="0">
                <a:solidFill>
                  <a:schemeClr val="accent1">
                    <a:lumMod val="50000"/>
                  </a:schemeClr>
                </a:solidFill>
              </a:rPr>
              <a:t>Sectores con muros en doble altura.</a:t>
            </a:r>
          </a:p>
          <a:p>
            <a:r>
              <a:rPr lang="es-CL" sz="1050" dirty="0">
                <a:solidFill>
                  <a:schemeClr val="accent1">
                    <a:lumMod val="50000"/>
                  </a:schemeClr>
                </a:solidFill>
              </a:rPr>
              <a:t>Estructura de muros de hormigón armado.</a:t>
            </a:r>
          </a:p>
          <a:p>
            <a:r>
              <a:rPr lang="es-CL" sz="1050" dirty="0">
                <a:solidFill>
                  <a:schemeClr val="accent1">
                    <a:lumMod val="50000"/>
                  </a:schemeClr>
                </a:solidFill>
              </a:rPr>
              <a:t>Losas tradicionales con sistemas de vigas de HA.</a:t>
            </a: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a:p>
            <a:endParaRPr lang="es-CL" sz="1050" dirty="0">
              <a:solidFill>
                <a:schemeClr val="accent1">
                  <a:lumMod val="50000"/>
                </a:schemeClr>
              </a:solidFill>
            </a:endParaRPr>
          </a:p>
        </p:txBody>
      </p:sp>
      <p:pic>
        <p:nvPicPr>
          <p:cNvPr id="10" name="Imagen 9">
            <a:extLst>
              <a:ext uri="{FF2B5EF4-FFF2-40B4-BE49-F238E27FC236}">
                <a16:creationId xmlns:a16="http://schemas.microsoft.com/office/drawing/2014/main" id="{48B31D28-22DA-7D07-0346-D7207DD645FA}"/>
              </a:ext>
            </a:extLst>
          </p:cNvPr>
          <p:cNvPicPr>
            <a:picLocks noChangeAspect="1"/>
          </p:cNvPicPr>
          <p:nvPr/>
        </p:nvPicPr>
        <p:blipFill>
          <a:blip r:embed="rId5"/>
          <a:stretch>
            <a:fillRect/>
          </a:stretch>
        </p:blipFill>
        <p:spPr>
          <a:xfrm>
            <a:off x="5295015" y="517768"/>
            <a:ext cx="3316618" cy="3952338"/>
          </a:xfrm>
          <a:prstGeom prst="rect">
            <a:avLst/>
          </a:prstGeom>
        </p:spPr>
      </p:pic>
      <p:sp>
        <p:nvSpPr>
          <p:cNvPr id="3" name="Forma libre: forma 2">
            <a:extLst>
              <a:ext uri="{FF2B5EF4-FFF2-40B4-BE49-F238E27FC236}">
                <a16:creationId xmlns:a16="http://schemas.microsoft.com/office/drawing/2014/main" id="{52016849-03CA-99F0-8E1E-386F47BD3112}"/>
              </a:ext>
            </a:extLst>
          </p:cNvPr>
          <p:cNvSpPr/>
          <p:nvPr/>
        </p:nvSpPr>
        <p:spPr>
          <a:xfrm>
            <a:off x="6164580" y="1673860"/>
            <a:ext cx="1432560" cy="276860"/>
          </a:xfrm>
          <a:custGeom>
            <a:avLst/>
            <a:gdLst>
              <a:gd name="connsiteX0" fmla="*/ 5080 w 1432560"/>
              <a:gd name="connsiteY0" fmla="*/ 0 h 276860"/>
              <a:gd name="connsiteX1" fmla="*/ 1229360 w 1432560"/>
              <a:gd name="connsiteY1" fmla="*/ 0 h 276860"/>
              <a:gd name="connsiteX2" fmla="*/ 1432560 w 1432560"/>
              <a:gd name="connsiteY2" fmla="*/ 40640 h 276860"/>
              <a:gd name="connsiteX3" fmla="*/ 1427480 w 1432560"/>
              <a:gd name="connsiteY3" fmla="*/ 88900 h 276860"/>
              <a:gd name="connsiteX4" fmla="*/ 1343660 w 1432560"/>
              <a:gd name="connsiteY4" fmla="*/ 276860 h 276860"/>
              <a:gd name="connsiteX5" fmla="*/ 0 w 1432560"/>
              <a:gd name="connsiteY5" fmla="*/ 269240 h 276860"/>
              <a:gd name="connsiteX6" fmla="*/ 5080 w 1432560"/>
              <a:gd name="connsiteY6" fmla="*/ 0 h 2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560" h="276860">
                <a:moveTo>
                  <a:pt x="5080" y="0"/>
                </a:moveTo>
                <a:lnTo>
                  <a:pt x="1229360" y="0"/>
                </a:lnTo>
                <a:lnTo>
                  <a:pt x="1432560" y="40640"/>
                </a:lnTo>
                <a:lnTo>
                  <a:pt x="1427480" y="88900"/>
                </a:lnTo>
                <a:lnTo>
                  <a:pt x="1343660" y="276860"/>
                </a:lnTo>
                <a:lnTo>
                  <a:pt x="0" y="269240"/>
                </a:lnTo>
                <a:cubicBezTo>
                  <a:pt x="1693" y="181187"/>
                  <a:pt x="3387" y="93133"/>
                  <a:pt x="5080" y="0"/>
                </a:cubicBezTo>
                <a:close/>
              </a:path>
            </a:pathLst>
          </a:custGeom>
          <a:solidFill>
            <a:srgbClr val="00B05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7645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43F0A011-5DB1-B0F1-1431-CAAA9F9C7D02}"/>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76B9773E-91CD-B6BD-EAB9-A45ADC7F7502}"/>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73777523-A49C-0A0E-D49F-14981053F4AC}"/>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A52ABF43-FAD9-80A4-4E57-2B66B4B54F6C}"/>
              </a:ext>
            </a:extLst>
          </p:cNvPr>
          <p:cNvPicPr>
            <a:picLocks noChangeAspect="1"/>
          </p:cNvPicPr>
          <p:nvPr/>
        </p:nvPicPr>
        <p:blipFill>
          <a:blip r:embed="rId4"/>
          <a:stretch>
            <a:fillRect/>
          </a:stretch>
        </p:blipFill>
        <p:spPr>
          <a:xfrm>
            <a:off x="6685208" y="4581049"/>
            <a:ext cx="1453234" cy="308813"/>
          </a:xfrm>
          <a:prstGeom prst="rect">
            <a:avLst/>
          </a:prstGeom>
        </p:spPr>
      </p:pic>
      <p:pic>
        <p:nvPicPr>
          <p:cNvPr id="6" name="Imagen 5">
            <a:extLst>
              <a:ext uri="{FF2B5EF4-FFF2-40B4-BE49-F238E27FC236}">
                <a16:creationId xmlns:a16="http://schemas.microsoft.com/office/drawing/2014/main" id="{83A2C059-F40C-DB21-BA32-2865418BECA6}"/>
              </a:ext>
            </a:extLst>
          </p:cNvPr>
          <p:cNvPicPr>
            <a:picLocks noChangeAspect="1"/>
          </p:cNvPicPr>
          <p:nvPr/>
        </p:nvPicPr>
        <p:blipFill>
          <a:blip r:embed="rId5"/>
          <a:stretch>
            <a:fillRect/>
          </a:stretch>
        </p:blipFill>
        <p:spPr>
          <a:xfrm>
            <a:off x="5295015" y="673394"/>
            <a:ext cx="2994454" cy="3707235"/>
          </a:xfrm>
          <a:prstGeom prst="rect">
            <a:avLst/>
          </a:prstGeom>
        </p:spPr>
      </p:pic>
      <p:pic>
        <p:nvPicPr>
          <p:cNvPr id="7" name="Imagen 6">
            <a:extLst>
              <a:ext uri="{FF2B5EF4-FFF2-40B4-BE49-F238E27FC236}">
                <a16:creationId xmlns:a16="http://schemas.microsoft.com/office/drawing/2014/main" id="{D6C20B0D-EA1A-AEEC-A8F9-76FD18B8EB52}"/>
              </a:ext>
            </a:extLst>
          </p:cNvPr>
          <p:cNvPicPr>
            <a:picLocks noChangeAspect="1"/>
          </p:cNvPicPr>
          <p:nvPr/>
        </p:nvPicPr>
        <p:blipFill>
          <a:blip r:embed="rId6"/>
          <a:stretch>
            <a:fillRect/>
          </a:stretch>
        </p:blipFill>
        <p:spPr>
          <a:xfrm>
            <a:off x="1576186" y="796355"/>
            <a:ext cx="2994454" cy="3461312"/>
          </a:xfrm>
          <a:prstGeom prst="rect">
            <a:avLst/>
          </a:prstGeom>
        </p:spPr>
      </p:pic>
      <p:sp>
        <p:nvSpPr>
          <p:cNvPr id="3" name="Forma libre: forma 2">
            <a:extLst>
              <a:ext uri="{FF2B5EF4-FFF2-40B4-BE49-F238E27FC236}">
                <a16:creationId xmlns:a16="http://schemas.microsoft.com/office/drawing/2014/main" id="{E7E9DC25-F662-63D8-2452-36584E3470A9}"/>
              </a:ext>
            </a:extLst>
          </p:cNvPr>
          <p:cNvSpPr/>
          <p:nvPr/>
        </p:nvSpPr>
        <p:spPr>
          <a:xfrm>
            <a:off x="7539990" y="880110"/>
            <a:ext cx="590550" cy="693420"/>
          </a:xfrm>
          <a:custGeom>
            <a:avLst/>
            <a:gdLst>
              <a:gd name="connsiteX0" fmla="*/ 121920 w 590550"/>
              <a:gd name="connsiteY0" fmla="*/ 0 h 693420"/>
              <a:gd name="connsiteX1" fmla="*/ 590550 w 590550"/>
              <a:gd name="connsiteY1" fmla="*/ 7620 h 693420"/>
              <a:gd name="connsiteX2" fmla="*/ 445770 w 590550"/>
              <a:gd name="connsiteY2" fmla="*/ 693420 h 693420"/>
              <a:gd name="connsiteX3" fmla="*/ 190500 w 590550"/>
              <a:gd name="connsiteY3" fmla="*/ 647700 h 693420"/>
              <a:gd name="connsiteX4" fmla="*/ 0 w 590550"/>
              <a:gd name="connsiteY4" fmla="*/ 453390 h 693420"/>
              <a:gd name="connsiteX5" fmla="*/ 121920 w 590550"/>
              <a:gd name="connsiteY5"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693420">
                <a:moveTo>
                  <a:pt x="121920" y="0"/>
                </a:moveTo>
                <a:lnTo>
                  <a:pt x="590550" y="7620"/>
                </a:lnTo>
                <a:lnTo>
                  <a:pt x="445770" y="693420"/>
                </a:lnTo>
                <a:lnTo>
                  <a:pt x="190500" y="647700"/>
                </a:lnTo>
                <a:lnTo>
                  <a:pt x="0" y="453390"/>
                </a:lnTo>
                <a:lnTo>
                  <a:pt x="12192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Forma libre: forma 4">
            <a:extLst>
              <a:ext uri="{FF2B5EF4-FFF2-40B4-BE49-F238E27FC236}">
                <a16:creationId xmlns:a16="http://schemas.microsoft.com/office/drawing/2014/main" id="{50C20606-186B-8B3A-A88F-1B2B1635A007}"/>
              </a:ext>
            </a:extLst>
          </p:cNvPr>
          <p:cNvSpPr/>
          <p:nvPr/>
        </p:nvSpPr>
        <p:spPr>
          <a:xfrm>
            <a:off x="5482590" y="868680"/>
            <a:ext cx="563880" cy="621030"/>
          </a:xfrm>
          <a:custGeom>
            <a:avLst/>
            <a:gdLst>
              <a:gd name="connsiteX0" fmla="*/ 0 w 563880"/>
              <a:gd name="connsiteY0" fmla="*/ 0 h 621030"/>
              <a:gd name="connsiteX1" fmla="*/ 457200 w 563880"/>
              <a:gd name="connsiteY1" fmla="*/ 11430 h 621030"/>
              <a:gd name="connsiteX2" fmla="*/ 563880 w 563880"/>
              <a:gd name="connsiteY2" fmla="*/ 464820 h 621030"/>
              <a:gd name="connsiteX3" fmla="*/ 232410 w 563880"/>
              <a:gd name="connsiteY3" fmla="*/ 617220 h 621030"/>
              <a:gd name="connsiteX4" fmla="*/ 7620 w 563880"/>
              <a:gd name="connsiteY4" fmla="*/ 621030 h 621030"/>
              <a:gd name="connsiteX5" fmla="*/ 0 w 563880"/>
              <a:gd name="connsiteY5" fmla="*/ 0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880" h="621030">
                <a:moveTo>
                  <a:pt x="0" y="0"/>
                </a:moveTo>
                <a:lnTo>
                  <a:pt x="457200" y="11430"/>
                </a:lnTo>
                <a:lnTo>
                  <a:pt x="563880" y="464820"/>
                </a:lnTo>
                <a:lnTo>
                  <a:pt x="232410" y="617220"/>
                </a:lnTo>
                <a:lnTo>
                  <a:pt x="7620" y="62103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Forma libre: forma 7">
            <a:extLst>
              <a:ext uri="{FF2B5EF4-FFF2-40B4-BE49-F238E27FC236}">
                <a16:creationId xmlns:a16="http://schemas.microsoft.com/office/drawing/2014/main" id="{2147BA1D-1108-8A9C-8AF8-E869E5EF5F63}"/>
              </a:ext>
            </a:extLst>
          </p:cNvPr>
          <p:cNvSpPr/>
          <p:nvPr/>
        </p:nvSpPr>
        <p:spPr>
          <a:xfrm>
            <a:off x="5764530" y="1733550"/>
            <a:ext cx="651510" cy="1123950"/>
          </a:xfrm>
          <a:custGeom>
            <a:avLst/>
            <a:gdLst>
              <a:gd name="connsiteX0" fmla="*/ 0 w 651510"/>
              <a:gd name="connsiteY0" fmla="*/ 0 h 1123950"/>
              <a:gd name="connsiteX1" fmla="*/ 289560 w 651510"/>
              <a:gd name="connsiteY1" fmla="*/ 3810 h 1123950"/>
              <a:gd name="connsiteX2" fmla="*/ 651510 w 651510"/>
              <a:gd name="connsiteY2" fmla="*/ 979170 h 1123950"/>
              <a:gd name="connsiteX3" fmla="*/ 441960 w 651510"/>
              <a:gd name="connsiteY3" fmla="*/ 1123950 h 1123950"/>
              <a:gd name="connsiteX4" fmla="*/ 3810 w 651510"/>
              <a:gd name="connsiteY4" fmla="*/ 1123950 h 1123950"/>
              <a:gd name="connsiteX5" fmla="*/ 0 w 651510"/>
              <a:gd name="connsiteY5"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 h="1123950">
                <a:moveTo>
                  <a:pt x="0" y="0"/>
                </a:moveTo>
                <a:lnTo>
                  <a:pt x="289560" y="3810"/>
                </a:lnTo>
                <a:lnTo>
                  <a:pt x="651510" y="979170"/>
                </a:lnTo>
                <a:lnTo>
                  <a:pt x="441960" y="1123950"/>
                </a:lnTo>
                <a:lnTo>
                  <a:pt x="3810" y="112395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Forma libre: forma 8">
            <a:extLst>
              <a:ext uri="{FF2B5EF4-FFF2-40B4-BE49-F238E27FC236}">
                <a16:creationId xmlns:a16="http://schemas.microsoft.com/office/drawing/2014/main" id="{91AB1892-965E-0C99-5D0A-732FD33293F1}"/>
              </a:ext>
            </a:extLst>
          </p:cNvPr>
          <p:cNvSpPr/>
          <p:nvPr/>
        </p:nvSpPr>
        <p:spPr>
          <a:xfrm>
            <a:off x="6271260" y="1527810"/>
            <a:ext cx="971550" cy="1146810"/>
          </a:xfrm>
          <a:custGeom>
            <a:avLst/>
            <a:gdLst>
              <a:gd name="connsiteX0" fmla="*/ 121920 w 971550"/>
              <a:gd name="connsiteY0" fmla="*/ 3810 h 1146810"/>
              <a:gd name="connsiteX1" fmla="*/ 971550 w 971550"/>
              <a:gd name="connsiteY1" fmla="*/ 0 h 1146810"/>
              <a:gd name="connsiteX2" fmla="*/ 708660 w 971550"/>
              <a:gd name="connsiteY2" fmla="*/ 1146810 h 1146810"/>
              <a:gd name="connsiteX3" fmla="*/ 647700 w 971550"/>
              <a:gd name="connsiteY3" fmla="*/ 1139190 h 1146810"/>
              <a:gd name="connsiteX4" fmla="*/ 381000 w 971550"/>
              <a:gd name="connsiteY4" fmla="*/ 1146810 h 1146810"/>
              <a:gd name="connsiteX5" fmla="*/ 0 w 971550"/>
              <a:gd name="connsiteY5" fmla="*/ 438150 h 1146810"/>
              <a:gd name="connsiteX6" fmla="*/ 121920 w 971550"/>
              <a:gd name="connsiteY6" fmla="*/ 3810 h 114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0" h="1146810">
                <a:moveTo>
                  <a:pt x="121920" y="3810"/>
                </a:moveTo>
                <a:lnTo>
                  <a:pt x="971550" y="0"/>
                </a:lnTo>
                <a:lnTo>
                  <a:pt x="708660" y="1146810"/>
                </a:lnTo>
                <a:lnTo>
                  <a:pt x="647700" y="1139190"/>
                </a:lnTo>
                <a:lnTo>
                  <a:pt x="381000" y="1146810"/>
                </a:lnTo>
                <a:lnTo>
                  <a:pt x="0" y="438150"/>
                </a:lnTo>
                <a:lnTo>
                  <a:pt x="121920" y="381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orma libre: forma 9">
            <a:extLst>
              <a:ext uri="{FF2B5EF4-FFF2-40B4-BE49-F238E27FC236}">
                <a16:creationId xmlns:a16="http://schemas.microsoft.com/office/drawing/2014/main" id="{7D5A174D-803A-279E-96C7-08E09D3F4867}"/>
              </a:ext>
            </a:extLst>
          </p:cNvPr>
          <p:cNvSpPr/>
          <p:nvPr/>
        </p:nvSpPr>
        <p:spPr>
          <a:xfrm>
            <a:off x="7124700" y="2682240"/>
            <a:ext cx="651510" cy="278130"/>
          </a:xfrm>
          <a:custGeom>
            <a:avLst/>
            <a:gdLst>
              <a:gd name="connsiteX0" fmla="*/ 0 w 651510"/>
              <a:gd name="connsiteY0" fmla="*/ 72390 h 278130"/>
              <a:gd name="connsiteX1" fmla="*/ 651510 w 651510"/>
              <a:gd name="connsiteY1" fmla="*/ 0 h 278130"/>
              <a:gd name="connsiteX2" fmla="*/ 586740 w 651510"/>
              <a:gd name="connsiteY2" fmla="*/ 278130 h 278130"/>
              <a:gd name="connsiteX3" fmla="*/ 0 w 651510"/>
              <a:gd name="connsiteY3" fmla="*/ 72390 h 278130"/>
            </a:gdLst>
            <a:ahLst/>
            <a:cxnLst>
              <a:cxn ang="0">
                <a:pos x="connsiteX0" y="connsiteY0"/>
              </a:cxn>
              <a:cxn ang="0">
                <a:pos x="connsiteX1" y="connsiteY1"/>
              </a:cxn>
              <a:cxn ang="0">
                <a:pos x="connsiteX2" y="connsiteY2"/>
              </a:cxn>
              <a:cxn ang="0">
                <a:pos x="connsiteX3" y="connsiteY3"/>
              </a:cxn>
            </a:cxnLst>
            <a:rect l="l" t="t" r="r" b="b"/>
            <a:pathLst>
              <a:path w="651510" h="278130">
                <a:moveTo>
                  <a:pt x="0" y="72390"/>
                </a:moveTo>
                <a:lnTo>
                  <a:pt x="651510" y="0"/>
                </a:lnTo>
                <a:lnTo>
                  <a:pt x="586740" y="278130"/>
                </a:lnTo>
                <a:lnTo>
                  <a:pt x="0" y="7239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Forma libre: forma 10">
            <a:extLst>
              <a:ext uri="{FF2B5EF4-FFF2-40B4-BE49-F238E27FC236}">
                <a16:creationId xmlns:a16="http://schemas.microsoft.com/office/drawing/2014/main" id="{5DEDC228-54A9-47B3-200A-995226276130}"/>
              </a:ext>
            </a:extLst>
          </p:cNvPr>
          <p:cNvSpPr/>
          <p:nvPr/>
        </p:nvSpPr>
        <p:spPr>
          <a:xfrm>
            <a:off x="5482590" y="2975610"/>
            <a:ext cx="529590" cy="1028700"/>
          </a:xfrm>
          <a:custGeom>
            <a:avLst/>
            <a:gdLst>
              <a:gd name="connsiteX0" fmla="*/ 0 w 529590"/>
              <a:gd name="connsiteY0" fmla="*/ 0 h 1028700"/>
              <a:gd name="connsiteX1" fmla="*/ 365760 w 529590"/>
              <a:gd name="connsiteY1" fmla="*/ 0 h 1028700"/>
              <a:gd name="connsiteX2" fmla="*/ 529590 w 529590"/>
              <a:gd name="connsiteY2" fmla="*/ 57150 h 1028700"/>
              <a:gd name="connsiteX3" fmla="*/ 3810 w 529590"/>
              <a:gd name="connsiteY3" fmla="*/ 1028700 h 1028700"/>
              <a:gd name="connsiteX4" fmla="*/ 0 w 52959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0" h="1028700">
                <a:moveTo>
                  <a:pt x="0" y="0"/>
                </a:moveTo>
                <a:lnTo>
                  <a:pt x="365760" y="0"/>
                </a:lnTo>
                <a:lnTo>
                  <a:pt x="529590" y="57150"/>
                </a:lnTo>
                <a:lnTo>
                  <a:pt x="3810" y="102870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orma libre: forma 12">
            <a:extLst>
              <a:ext uri="{FF2B5EF4-FFF2-40B4-BE49-F238E27FC236}">
                <a16:creationId xmlns:a16="http://schemas.microsoft.com/office/drawing/2014/main" id="{C0E4DC6F-A27C-9F3B-E84B-B5003DBCAA30}"/>
              </a:ext>
            </a:extLst>
          </p:cNvPr>
          <p:cNvSpPr/>
          <p:nvPr/>
        </p:nvSpPr>
        <p:spPr>
          <a:xfrm>
            <a:off x="6662420" y="2794000"/>
            <a:ext cx="276860" cy="1211580"/>
          </a:xfrm>
          <a:custGeom>
            <a:avLst/>
            <a:gdLst>
              <a:gd name="connsiteX0" fmla="*/ 63500 w 276860"/>
              <a:gd name="connsiteY0" fmla="*/ 1168400 h 1211580"/>
              <a:gd name="connsiteX1" fmla="*/ 38100 w 276860"/>
              <a:gd name="connsiteY1" fmla="*/ 76200 h 1211580"/>
              <a:gd name="connsiteX2" fmla="*/ 0 w 276860"/>
              <a:gd name="connsiteY2" fmla="*/ 0 h 1211580"/>
              <a:gd name="connsiteX3" fmla="*/ 228600 w 276860"/>
              <a:gd name="connsiteY3" fmla="*/ 2540 h 1211580"/>
              <a:gd name="connsiteX4" fmla="*/ 276860 w 276860"/>
              <a:gd name="connsiteY4" fmla="*/ 33020 h 1211580"/>
              <a:gd name="connsiteX5" fmla="*/ 203200 w 276860"/>
              <a:gd name="connsiteY5" fmla="*/ 213360 h 1211580"/>
              <a:gd name="connsiteX6" fmla="*/ 147320 w 276860"/>
              <a:gd name="connsiteY6" fmla="*/ 1211580 h 1211580"/>
              <a:gd name="connsiteX7" fmla="*/ 63500 w 276860"/>
              <a:gd name="connsiteY7" fmla="*/ 1168400 h 12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860" h="1211580">
                <a:moveTo>
                  <a:pt x="63500" y="1168400"/>
                </a:moveTo>
                <a:lnTo>
                  <a:pt x="38100" y="76200"/>
                </a:lnTo>
                <a:lnTo>
                  <a:pt x="0" y="0"/>
                </a:lnTo>
                <a:lnTo>
                  <a:pt x="228600" y="2540"/>
                </a:lnTo>
                <a:lnTo>
                  <a:pt x="276860" y="33020"/>
                </a:lnTo>
                <a:lnTo>
                  <a:pt x="203200" y="213360"/>
                </a:lnTo>
                <a:lnTo>
                  <a:pt x="147320" y="1211580"/>
                </a:lnTo>
                <a:lnTo>
                  <a:pt x="63500" y="116840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orma libre: forma 13">
            <a:extLst>
              <a:ext uri="{FF2B5EF4-FFF2-40B4-BE49-F238E27FC236}">
                <a16:creationId xmlns:a16="http://schemas.microsoft.com/office/drawing/2014/main" id="{D0A87A01-15D7-BCFB-BCB2-2783C3568C58}"/>
              </a:ext>
            </a:extLst>
          </p:cNvPr>
          <p:cNvSpPr/>
          <p:nvPr/>
        </p:nvSpPr>
        <p:spPr>
          <a:xfrm>
            <a:off x="2334273" y="1843405"/>
            <a:ext cx="1290942" cy="276860"/>
          </a:xfrm>
          <a:custGeom>
            <a:avLst/>
            <a:gdLst>
              <a:gd name="connsiteX0" fmla="*/ 5080 w 1432560"/>
              <a:gd name="connsiteY0" fmla="*/ 0 h 276860"/>
              <a:gd name="connsiteX1" fmla="*/ 1229360 w 1432560"/>
              <a:gd name="connsiteY1" fmla="*/ 0 h 276860"/>
              <a:gd name="connsiteX2" fmla="*/ 1432560 w 1432560"/>
              <a:gd name="connsiteY2" fmla="*/ 40640 h 276860"/>
              <a:gd name="connsiteX3" fmla="*/ 1427480 w 1432560"/>
              <a:gd name="connsiteY3" fmla="*/ 88900 h 276860"/>
              <a:gd name="connsiteX4" fmla="*/ 1343660 w 1432560"/>
              <a:gd name="connsiteY4" fmla="*/ 276860 h 276860"/>
              <a:gd name="connsiteX5" fmla="*/ 0 w 1432560"/>
              <a:gd name="connsiteY5" fmla="*/ 269240 h 276860"/>
              <a:gd name="connsiteX6" fmla="*/ 5080 w 1432560"/>
              <a:gd name="connsiteY6" fmla="*/ 0 h 2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560" h="276860">
                <a:moveTo>
                  <a:pt x="5080" y="0"/>
                </a:moveTo>
                <a:lnTo>
                  <a:pt x="1229360" y="0"/>
                </a:lnTo>
                <a:lnTo>
                  <a:pt x="1432560" y="40640"/>
                </a:lnTo>
                <a:lnTo>
                  <a:pt x="1427480" y="88900"/>
                </a:lnTo>
                <a:lnTo>
                  <a:pt x="1343660" y="276860"/>
                </a:lnTo>
                <a:lnTo>
                  <a:pt x="0" y="269240"/>
                </a:lnTo>
                <a:cubicBezTo>
                  <a:pt x="1693" y="181187"/>
                  <a:pt x="3387" y="93133"/>
                  <a:pt x="5080" y="0"/>
                </a:cubicBezTo>
                <a:close/>
              </a:path>
            </a:pathLst>
          </a:custGeom>
          <a:solidFill>
            <a:srgbClr val="00B05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80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A4CD70A3-EC95-26F0-82AC-115526D108BB}"/>
            </a:ext>
          </a:extLst>
        </p:cNvPr>
        <p:cNvGrpSpPr/>
        <p:nvPr/>
      </p:nvGrpSpPr>
      <p:grpSpPr>
        <a:xfrm>
          <a:off x="0" y="0"/>
          <a:ext cx="0" cy="0"/>
          <a:chOff x="0" y="0"/>
          <a:chExt cx="0" cy="0"/>
        </a:xfrm>
      </p:grpSpPr>
      <p:pic>
        <p:nvPicPr>
          <p:cNvPr id="69" name="Google Shape;69;p16" title="fondo_12_seminario_4.jpg">
            <a:extLst>
              <a:ext uri="{FF2B5EF4-FFF2-40B4-BE49-F238E27FC236}">
                <a16:creationId xmlns:a16="http://schemas.microsoft.com/office/drawing/2014/main" id="{C5CACE55-4176-753F-1DCA-C48799BE78A5}"/>
              </a:ext>
            </a:extLst>
          </p:cNvPr>
          <p:cNvPicPr preferRelativeResize="0"/>
          <p:nvPr/>
        </p:nvPicPr>
        <p:blipFill>
          <a:blip r:embed="rId3">
            <a:alphaModFix/>
          </a:blip>
          <a:stretch>
            <a:fillRect/>
          </a:stretch>
        </p:blipFill>
        <p:spPr>
          <a:xfrm>
            <a:off x="0" y="0"/>
            <a:ext cx="9141281" cy="5143501"/>
          </a:xfrm>
          <a:prstGeom prst="rect">
            <a:avLst/>
          </a:prstGeom>
          <a:noFill/>
          <a:ln>
            <a:noFill/>
          </a:ln>
        </p:spPr>
      </p:pic>
      <p:sp>
        <p:nvSpPr>
          <p:cNvPr id="2" name="Google Shape;66;p15">
            <a:extLst>
              <a:ext uri="{FF2B5EF4-FFF2-40B4-BE49-F238E27FC236}">
                <a16:creationId xmlns:a16="http://schemas.microsoft.com/office/drawing/2014/main" id="{9110EFDF-1FC3-54B2-043B-EC45C7EF5993}"/>
              </a:ext>
            </a:extLst>
          </p:cNvPr>
          <p:cNvSpPr txBox="1"/>
          <p:nvPr/>
        </p:nvSpPr>
        <p:spPr>
          <a:xfrm>
            <a:off x="1430531" y="116089"/>
            <a:ext cx="6651206" cy="76287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s-ES" sz="1000" b="1" cap="all" dirty="0">
                <a:solidFill>
                  <a:schemeClr val="bg1">
                    <a:lumMod val="65000"/>
                  </a:schemeClr>
                </a:solidFill>
              </a:rPr>
              <a:t>Proyecto </a:t>
            </a:r>
            <a:r>
              <a:rPr lang="es-ES" sz="1000" b="1" cap="all" dirty="0" err="1">
                <a:solidFill>
                  <a:schemeClr val="bg1">
                    <a:lumMod val="65000"/>
                  </a:schemeClr>
                </a:solidFill>
              </a:rPr>
              <a:t>museat</a:t>
            </a:r>
            <a:r>
              <a:rPr lang="es-ES" sz="1000" b="1" cap="all" dirty="0">
                <a:solidFill>
                  <a:schemeClr val="bg1">
                    <a:lumMod val="65000"/>
                  </a:schemeClr>
                </a:solidFill>
              </a:rPr>
              <a:t> – museo regional de atacama</a:t>
            </a:r>
          </a:p>
          <a:p>
            <a:pPr marL="0" lvl="0" indent="0" rtl="0">
              <a:lnSpc>
                <a:spcPct val="115000"/>
              </a:lnSpc>
              <a:spcBef>
                <a:spcPts val="0"/>
              </a:spcBef>
              <a:spcAft>
                <a:spcPts val="0"/>
              </a:spcAft>
              <a:buNone/>
            </a:pPr>
            <a:r>
              <a:rPr lang="es-ES" sz="1050" b="1" cap="all" dirty="0">
                <a:solidFill>
                  <a:srgbClr val="444444"/>
                </a:solidFill>
              </a:rPr>
              <a:t>Fachada cerámica ventilada, una apuesta normativa</a:t>
            </a:r>
          </a:p>
          <a:p>
            <a:pPr marL="0" lvl="0" indent="0" algn="l" rtl="0">
              <a:spcBef>
                <a:spcPts val="0"/>
              </a:spcBef>
              <a:spcAft>
                <a:spcPts val="0"/>
              </a:spcAft>
              <a:buNone/>
            </a:pPr>
            <a:endParaRPr dirty="0"/>
          </a:p>
        </p:txBody>
      </p:sp>
      <p:pic>
        <p:nvPicPr>
          <p:cNvPr id="4" name="Imagen 3">
            <a:extLst>
              <a:ext uri="{FF2B5EF4-FFF2-40B4-BE49-F238E27FC236}">
                <a16:creationId xmlns:a16="http://schemas.microsoft.com/office/drawing/2014/main" id="{BFD5229D-A25F-8243-BADA-208F0EB4BE8B}"/>
              </a:ext>
            </a:extLst>
          </p:cNvPr>
          <p:cNvPicPr>
            <a:picLocks noChangeAspect="1"/>
          </p:cNvPicPr>
          <p:nvPr/>
        </p:nvPicPr>
        <p:blipFill>
          <a:blip r:embed="rId4"/>
          <a:stretch>
            <a:fillRect/>
          </a:stretch>
        </p:blipFill>
        <p:spPr>
          <a:xfrm>
            <a:off x="6053171" y="4507335"/>
            <a:ext cx="2028565" cy="431071"/>
          </a:xfrm>
          <a:prstGeom prst="rect">
            <a:avLst/>
          </a:prstGeom>
        </p:spPr>
      </p:pic>
      <p:pic>
        <p:nvPicPr>
          <p:cNvPr id="6" name="Imagen 5">
            <a:extLst>
              <a:ext uri="{FF2B5EF4-FFF2-40B4-BE49-F238E27FC236}">
                <a16:creationId xmlns:a16="http://schemas.microsoft.com/office/drawing/2014/main" id="{118A3CC9-D1D6-08AF-B1EF-6CE4B6A326FA}"/>
              </a:ext>
            </a:extLst>
          </p:cNvPr>
          <p:cNvPicPr>
            <a:picLocks noChangeAspect="1"/>
          </p:cNvPicPr>
          <p:nvPr/>
        </p:nvPicPr>
        <p:blipFill>
          <a:blip r:embed="rId5"/>
          <a:stretch>
            <a:fillRect/>
          </a:stretch>
        </p:blipFill>
        <p:spPr>
          <a:xfrm>
            <a:off x="1664739" y="736455"/>
            <a:ext cx="2907261" cy="3671325"/>
          </a:xfrm>
          <a:prstGeom prst="rect">
            <a:avLst/>
          </a:prstGeom>
        </p:spPr>
      </p:pic>
      <p:pic>
        <p:nvPicPr>
          <p:cNvPr id="8" name="Imagen 7">
            <a:extLst>
              <a:ext uri="{FF2B5EF4-FFF2-40B4-BE49-F238E27FC236}">
                <a16:creationId xmlns:a16="http://schemas.microsoft.com/office/drawing/2014/main" id="{6DEDDAD6-9DD3-6E2D-10CA-6F547EC48CD5}"/>
              </a:ext>
            </a:extLst>
          </p:cNvPr>
          <p:cNvPicPr>
            <a:picLocks noChangeAspect="1"/>
          </p:cNvPicPr>
          <p:nvPr/>
        </p:nvPicPr>
        <p:blipFill>
          <a:blip r:embed="rId6"/>
          <a:stretch>
            <a:fillRect/>
          </a:stretch>
        </p:blipFill>
        <p:spPr>
          <a:xfrm>
            <a:off x="5147558" y="735719"/>
            <a:ext cx="2933054" cy="3672061"/>
          </a:xfrm>
          <a:prstGeom prst="rect">
            <a:avLst/>
          </a:prstGeom>
        </p:spPr>
      </p:pic>
      <p:sp>
        <p:nvSpPr>
          <p:cNvPr id="5" name="Forma libre: forma 4">
            <a:extLst>
              <a:ext uri="{FF2B5EF4-FFF2-40B4-BE49-F238E27FC236}">
                <a16:creationId xmlns:a16="http://schemas.microsoft.com/office/drawing/2014/main" id="{0622219D-8515-CEFB-906C-DFE72731599A}"/>
              </a:ext>
            </a:extLst>
          </p:cNvPr>
          <p:cNvSpPr/>
          <p:nvPr/>
        </p:nvSpPr>
        <p:spPr>
          <a:xfrm>
            <a:off x="3889824" y="920126"/>
            <a:ext cx="590550" cy="693420"/>
          </a:xfrm>
          <a:custGeom>
            <a:avLst/>
            <a:gdLst>
              <a:gd name="connsiteX0" fmla="*/ 121920 w 590550"/>
              <a:gd name="connsiteY0" fmla="*/ 0 h 693420"/>
              <a:gd name="connsiteX1" fmla="*/ 590550 w 590550"/>
              <a:gd name="connsiteY1" fmla="*/ 7620 h 693420"/>
              <a:gd name="connsiteX2" fmla="*/ 445770 w 590550"/>
              <a:gd name="connsiteY2" fmla="*/ 693420 h 693420"/>
              <a:gd name="connsiteX3" fmla="*/ 190500 w 590550"/>
              <a:gd name="connsiteY3" fmla="*/ 647700 h 693420"/>
              <a:gd name="connsiteX4" fmla="*/ 0 w 590550"/>
              <a:gd name="connsiteY4" fmla="*/ 453390 h 693420"/>
              <a:gd name="connsiteX5" fmla="*/ 121920 w 590550"/>
              <a:gd name="connsiteY5"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693420">
                <a:moveTo>
                  <a:pt x="121920" y="0"/>
                </a:moveTo>
                <a:lnTo>
                  <a:pt x="590550" y="7620"/>
                </a:lnTo>
                <a:lnTo>
                  <a:pt x="445770" y="693420"/>
                </a:lnTo>
                <a:lnTo>
                  <a:pt x="190500" y="647700"/>
                </a:lnTo>
                <a:lnTo>
                  <a:pt x="0" y="453390"/>
                </a:lnTo>
                <a:lnTo>
                  <a:pt x="12192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Forma libre: forma 6">
            <a:extLst>
              <a:ext uri="{FF2B5EF4-FFF2-40B4-BE49-F238E27FC236}">
                <a16:creationId xmlns:a16="http://schemas.microsoft.com/office/drawing/2014/main" id="{FF2CB3B5-1AC5-C258-B860-A8DEB0041746}"/>
              </a:ext>
            </a:extLst>
          </p:cNvPr>
          <p:cNvSpPr/>
          <p:nvPr/>
        </p:nvSpPr>
        <p:spPr>
          <a:xfrm>
            <a:off x="1832424" y="908696"/>
            <a:ext cx="563880" cy="621030"/>
          </a:xfrm>
          <a:custGeom>
            <a:avLst/>
            <a:gdLst>
              <a:gd name="connsiteX0" fmla="*/ 0 w 563880"/>
              <a:gd name="connsiteY0" fmla="*/ 0 h 621030"/>
              <a:gd name="connsiteX1" fmla="*/ 457200 w 563880"/>
              <a:gd name="connsiteY1" fmla="*/ 11430 h 621030"/>
              <a:gd name="connsiteX2" fmla="*/ 563880 w 563880"/>
              <a:gd name="connsiteY2" fmla="*/ 464820 h 621030"/>
              <a:gd name="connsiteX3" fmla="*/ 232410 w 563880"/>
              <a:gd name="connsiteY3" fmla="*/ 617220 h 621030"/>
              <a:gd name="connsiteX4" fmla="*/ 7620 w 563880"/>
              <a:gd name="connsiteY4" fmla="*/ 621030 h 621030"/>
              <a:gd name="connsiteX5" fmla="*/ 0 w 563880"/>
              <a:gd name="connsiteY5" fmla="*/ 0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880" h="621030">
                <a:moveTo>
                  <a:pt x="0" y="0"/>
                </a:moveTo>
                <a:lnTo>
                  <a:pt x="457200" y="11430"/>
                </a:lnTo>
                <a:lnTo>
                  <a:pt x="563880" y="464820"/>
                </a:lnTo>
                <a:lnTo>
                  <a:pt x="232410" y="617220"/>
                </a:lnTo>
                <a:lnTo>
                  <a:pt x="7620" y="62103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Forma libre: forma 8">
            <a:extLst>
              <a:ext uri="{FF2B5EF4-FFF2-40B4-BE49-F238E27FC236}">
                <a16:creationId xmlns:a16="http://schemas.microsoft.com/office/drawing/2014/main" id="{404D4FAA-D8C9-14BF-1271-4B362EEFC787}"/>
              </a:ext>
            </a:extLst>
          </p:cNvPr>
          <p:cNvSpPr/>
          <p:nvPr/>
        </p:nvSpPr>
        <p:spPr>
          <a:xfrm>
            <a:off x="2114364" y="1773566"/>
            <a:ext cx="651510" cy="1123950"/>
          </a:xfrm>
          <a:custGeom>
            <a:avLst/>
            <a:gdLst>
              <a:gd name="connsiteX0" fmla="*/ 0 w 651510"/>
              <a:gd name="connsiteY0" fmla="*/ 0 h 1123950"/>
              <a:gd name="connsiteX1" fmla="*/ 289560 w 651510"/>
              <a:gd name="connsiteY1" fmla="*/ 3810 h 1123950"/>
              <a:gd name="connsiteX2" fmla="*/ 651510 w 651510"/>
              <a:gd name="connsiteY2" fmla="*/ 979170 h 1123950"/>
              <a:gd name="connsiteX3" fmla="*/ 441960 w 651510"/>
              <a:gd name="connsiteY3" fmla="*/ 1123950 h 1123950"/>
              <a:gd name="connsiteX4" fmla="*/ 3810 w 651510"/>
              <a:gd name="connsiteY4" fmla="*/ 1123950 h 1123950"/>
              <a:gd name="connsiteX5" fmla="*/ 0 w 651510"/>
              <a:gd name="connsiteY5"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 h="1123950">
                <a:moveTo>
                  <a:pt x="0" y="0"/>
                </a:moveTo>
                <a:lnTo>
                  <a:pt x="289560" y="3810"/>
                </a:lnTo>
                <a:lnTo>
                  <a:pt x="651510" y="979170"/>
                </a:lnTo>
                <a:lnTo>
                  <a:pt x="441960" y="1123950"/>
                </a:lnTo>
                <a:lnTo>
                  <a:pt x="3810" y="112395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Forma libre: forma 10">
            <a:extLst>
              <a:ext uri="{FF2B5EF4-FFF2-40B4-BE49-F238E27FC236}">
                <a16:creationId xmlns:a16="http://schemas.microsoft.com/office/drawing/2014/main" id="{B4D84AA9-A4EA-4DC9-E39C-DD8008B1FD31}"/>
              </a:ext>
            </a:extLst>
          </p:cNvPr>
          <p:cNvSpPr/>
          <p:nvPr/>
        </p:nvSpPr>
        <p:spPr>
          <a:xfrm>
            <a:off x="3474534" y="2722256"/>
            <a:ext cx="651510" cy="278130"/>
          </a:xfrm>
          <a:custGeom>
            <a:avLst/>
            <a:gdLst>
              <a:gd name="connsiteX0" fmla="*/ 0 w 651510"/>
              <a:gd name="connsiteY0" fmla="*/ 72390 h 278130"/>
              <a:gd name="connsiteX1" fmla="*/ 651510 w 651510"/>
              <a:gd name="connsiteY1" fmla="*/ 0 h 278130"/>
              <a:gd name="connsiteX2" fmla="*/ 586740 w 651510"/>
              <a:gd name="connsiteY2" fmla="*/ 278130 h 278130"/>
              <a:gd name="connsiteX3" fmla="*/ 0 w 651510"/>
              <a:gd name="connsiteY3" fmla="*/ 72390 h 278130"/>
            </a:gdLst>
            <a:ahLst/>
            <a:cxnLst>
              <a:cxn ang="0">
                <a:pos x="connsiteX0" y="connsiteY0"/>
              </a:cxn>
              <a:cxn ang="0">
                <a:pos x="connsiteX1" y="connsiteY1"/>
              </a:cxn>
              <a:cxn ang="0">
                <a:pos x="connsiteX2" y="connsiteY2"/>
              </a:cxn>
              <a:cxn ang="0">
                <a:pos x="connsiteX3" y="connsiteY3"/>
              </a:cxn>
            </a:cxnLst>
            <a:rect l="l" t="t" r="r" b="b"/>
            <a:pathLst>
              <a:path w="651510" h="278130">
                <a:moveTo>
                  <a:pt x="0" y="72390"/>
                </a:moveTo>
                <a:lnTo>
                  <a:pt x="651510" y="0"/>
                </a:lnTo>
                <a:lnTo>
                  <a:pt x="586740" y="278130"/>
                </a:lnTo>
                <a:lnTo>
                  <a:pt x="0" y="7239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orma libre: forma 11">
            <a:extLst>
              <a:ext uri="{FF2B5EF4-FFF2-40B4-BE49-F238E27FC236}">
                <a16:creationId xmlns:a16="http://schemas.microsoft.com/office/drawing/2014/main" id="{D7232AD4-4594-1174-E218-1EBA8FEBA98F}"/>
              </a:ext>
            </a:extLst>
          </p:cNvPr>
          <p:cNvSpPr/>
          <p:nvPr/>
        </p:nvSpPr>
        <p:spPr>
          <a:xfrm>
            <a:off x="1832424" y="3015626"/>
            <a:ext cx="529590" cy="1028700"/>
          </a:xfrm>
          <a:custGeom>
            <a:avLst/>
            <a:gdLst>
              <a:gd name="connsiteX0" fmla="*/ 0 w 529590"/>
              <a:gd name="connsiteY0" fmla="*/ 0 h 1028700"/>
              <a:gd name="connsiteX1" fmla="*/ 365760 w 529590"/>
              <a:gd name="connsiteY1" fmla="*/ 0 h 1028700"/>
              <a:gd name="connsiteX2" fmla="*/ 529590 w 529590"/>
              <a:gd name="connsiteY2" fmla="*/ 57150 h 1028700"/>
              <a:gd name="connsiteX3" fmla="*/ 3810 w 529590"/>
              <a:gd name="connsiteY3" fmla="*/ 1028700 h 1028700"/>
              <a:gd name="connsiteX4" fmla="*/ 0 w 52959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0" h="1028700">
                <a:moveTo>
                  <a:pt x="0" y="0"/>
                </a:moveTo>
                <a:lnTo>
                  <a:pt x="365760" y="0"/>
                </a:lnTo>
                <a:lnTo>
                  <a:pt x="529590" y="57150"/>
                </a:lnTo>
                <a:lnTo>
                  <a:pt x="3810" y="102870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orma libre: forma 13">
            <a:extLst>
              <a:ext uri="{FF2B5EF4-FFF2-40B4-BE49-F238E27FC236}">
                <a16:creationId xmlns:a16="http://schemas.microsoft.com/office/drawing/2014/main" id="{CF30ED09-E820-0835-F443-A9E3426B70DF}"/>
              </a:ext>
            </a:extLst>
          </p:cNvPr>
          <p:cNvSpPr/>
          <p:nvPr/>
        </p:nvSpPr>
        <p:spPr>
          <a:xfrm>
            <a:off x="7363544" y="931556"/>
            <a:ext cx="590550" cy="693420"/>
          </a:xfrm>
          <a:custGeom>
            <a:avLst/>
            <a:gdLst>
              <a:gd name="connsiteX0" fmla="*/ 121920 w 590550"/>
              <a:gd name="connsiteY0" fmla="*/ 0 h 693420"/>
              <a:gd name="connsiteX1" fmla="*/ 590550 w 590550"/>
              <a:gd name="connsiteY1" fmla="*/ 7620 h 693420"/>
              <a:gd name="connsiteX2" fmla="*/ 445770 w 590550"/>
              <a:gd name="connsiteY2" fmla="*/ 693420 h 693420"/>
              <a:gd name="connsiteX3" fmla="*/ 190500 w 590550"/>
              <a:gd name="connsiteY3" fmla="*/ 647700 h 693420"/>
              <a:gd name="connsiteX4" fmla="*/ 0 w 590550"/>
              <a:gd name="connsiteY4" fmla="*/ 453390 h 693420"/>
              <a:gd name="connsiteX5" fmla="*/ 121920 w 590550"/>
              <a:gd name="connsiteY5"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693420">
                <a:moveTo>
                  <a:pt x="121920" y="0"/>
                </a:moveTo>
                <a:lnTo>
                  <a:pt x="590550" y="7620"/>
                </a:lnTo>
                <a:lnTo>
                  <a:pt x="445770" y="693420"/>
                </a:lnTo>
                <a:lnTo>
                  <a:pt x="190500" y="647700"/>
                </a:lnTo>
                <a:lnTo>
                  <a:pt x="0" y="453390"/>
                </a:lnTo>
                <a:lnTo>
                  <a:pt x="12192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Forma libre: forma 14">
            <a:extLst>
              <a:ext uri="{FF2B5EF4-FFF2-40B4-BE49-F238E27FC236}">
                <a16:creationId xmlns:a16="http://schemas.microsoft.com/office/drawing/2014/main" id="{F19740C3-DFC2-57C8-F4BC-82B0A358E646}"/>
              </a:ext>
            </a:extLst>
          </p:cNvPr>
          <p:cNvSpPr/>
          <p:nvPr/>
        </p:nvSpPr>
        <p:spPr>
          <a:xfrm>
            <a:off x="5306144" y="920126"/>
            <a:ext cx="563880" cy="621030"/>
          </a:xfrm>
          <a:custGeom>
            <a:avLst/>
            <a:gdLst>
              <a:gd name="connsiteX0" fmla="*/ 0 w 563880"/>
              <a:gd name="connsiteY0" fmla="*/ 0 h 621030"/>
              <a:gd name="connsiteX1" fmla="*/ 457200 w 563880"/>
              <a:gd name="connsiteY1" fmla="*/ 11430 h 621030"/>
              <a:gd name="connsiteX2" fmla="*/ 563880 w 563880"/>
              <a:gd name="connsiteY2" fmla="*/ 464820 h 621030"/>
              <a:gd name="connsiteX3" fmla="*/ 232410 w 563880"/>
              <a:gd name="connsiteY3" fmla="*/ 617220 h 621030"/>
              <a:gd name="connsiteX4" fmla="*/ 7620 w 563880"/>
              <a:gd name="connsiteY4" fmla="*/ 621030 h 621030"/>
              <a:gd name="connsiteX5" fmla="*/ 0 w 563880"/>
              <a:gd name="connsiteY5" fmla="*/ 0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880" h="621030">
                <a:moveTo>
                  <a:pt x="0" y="0"/>
                </a:moveTo>
                <a:lnTo>
                  <a:pt x="457200" y="11430"/>
                </a:lnTo>
                <a:lnTo>
                  <a:pt x="563880" y="464820"/>
                </a:lnTo>
                <a:lnTo>
                  <a:pt x="232410" y="617220"/>
                </a:lnTo>
                <a:lnTo>
                  <a:pt x="7620" y="62103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Forma libre: forma 17">
            <a:extLst>
              <a:ext uri="{FF2B5EF4-FFF2-40B4-BE49-F238E27FC236}">
                <a16:creationId xmlns:a16="http://schemas.microsoft.com/office/drawing/2014/main" id="{3957BF55-E440-F98D-4390-0C0DF3592594}"/>
              </a:ext>
            </a:extLst>
          </p:cNvPr>
          <p:cNvSpPr/>
          <p:nvPr/>
        </p:nvSpPr>
        <p:spPr>
          <a:xfrm>
            <a:off x="6948254" y="2733686"/>
            <a:ext cx="651510" cy="278130"/>
          </a:xfrm>
          <a:custGeom>
            <a:avLst/>
            <a:gdLst>
              <a:gd name="connsiteX0" fmla="*/ 0 w 651510"/>
              <a:gd name="connsiteY0" fmla="*/ 72390 h 278130"/>
              <a:gd name="connsiteX1" fmla="*/ 651510 w 651510"/>
              <a:gd name="connsiteY1" fmla="*/ 0 h 278130"/>
              <a:gd name="connsiteX2" fmla="*/ 586740 w 651510"/>
              <a:gd name="connsiteY2" fmla="*/ 278130 h 278130"/>
              <a:gd name="connsiteX3" fmla="*/ 0 w 651510"/>
              <a:gd name="connsiteY3" fmla="*/ 72390 h 278130"/>
            </a:gdLst>
            <a:ahLst/>
            <a:cxnLst>
              <a:cxn ang="0">
                <a:pos x="connsiteX0" y="connsiteY0"/>
              </a:cxn>
              <a:cxn ang="0">
                <a:pos x="connsiteX1" y="connsiteY1"/>
              </a:cxn>
              <a:cxn ang="0">
                <a:pos x="connsiteX2" y="connsiteY2"/>
              </a:cxn>
              <a:cxn ang="0">
                <a:pos x="connsiteX3" y="connsiteY3"/>
              </a:cxn>
            </a:cxnLst>
            <a:rect l="l" t="t" r="r" b="b"/>
            <a:pathLst>
              <a:path w="651510" h="278130">
                <a:moveTo>
                  <a:pt x="0" y="72390"/>
                </a:moveTo>
                <a:lnTo>
                  <a:pt x="651510" y="0"/>
                </a:lnTo>
                <a:lnTo>
                  <a:pt x="586740" y="278130"/>
                </a:lnTo>
                <a:lnTo>
                  <a:pt x="0" y="7239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Forma libre: forma 18">
            <a:extLst>
              <a:ext uri="{FF2B5EF4-FFF2-40B4-BE49-F238E27FC236}">
                <a16:creationId xmlns:a16="http://schemas.microsoft.com/office/drawing/2014/main" id="{73D368AF-F539-1795-E8EC-9B3586FA23B1}"/>
              </a:ext>
            </a:extLst>
          </p:cNvPr>
          <p:cNvSpPr/>
          <p:nvPr/>
        </p:nvSpPr>
        <p:spPr>
          <a:xfrm>
            <a:off x="5306144" y="3027056"/>
            <a:ext cx="529590" cy="1028700"/>
          </a:xfrm>
          <a:custGeom>
            <a:avLst/>
            <a:gdLst>
              <a:gd name="connsiteX0" fmla="*/ 0 w 529590"/>
              <a:gd name="connsiteY0" fmla="*/ 0 h 1028700"/>
              <a:gd name="connsiteX1" fmla="*/ 365760 w 529590"/>
              <a:gd name="connsiteY1" fmla="*/ 0 h 1028700"/>
              <a:gd name="connsiteX2" fmla="*/ 529590 w 529590"/>
              <a:gd name="connsiteY2" fmla="*/ 57150 h 1028700"/>
              <a:gd name="connsiteX3" fmla="*/ 3810 w 529590"/>
              <a:gd name="connsiteY3" fmla="*/ 1028700 h 1028700"/>
              <a:gd name="connsiteX4" fmla="*/ 0 w 52959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90" h="1028700">
                <a:moveTo>
                  <a:pt x="0" y="0"/>
                </a:moveTo>
                <a:lnTo>
                  <a:pt x="365760" y="0"/>
                </a:lnTo>
                <a:lnTo>
                  <a:pt x="529590" y="57150"/>
                </a:lnTo>
                <a:lnTo>
                  <a:pt x="3810" y="1028700"/>
                </a:lnTo>
                <a:lnTo>
                  <a:pt x="0" y="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Forma libre: forma 20">
            <a:extLst>
              <a:ext uri="{FF2B5EF4-FFF2-40B4-BE49-F238E27FC236}">
                <a16:creationId xmlns:a16="http://schemas.microsoft.com/office/drawing/2014/main" id="{022CB132-3603-B3D3-8989-7D6B27CA2DA6}"/>
              </a:ext>
            </a:extLst>
          </p:cNvPr>
          <p:cNvSpPr/>
          <p:nvPr/>
        </p:nvSpPr>
        <p:spPr>
          <a:xfrm>
            <a:off x="2617470" y="1562100"/>
            <a:ext cx="960120" cy="2404110"/>
          </a:xfrm>
          <a:custGeom>
            <a:avLst/>
            <a:gdLst>
              <a:gd name="connsiteX0" fmla="*/ 575310 w 960120"/>
              <a:gd name="connsiteY0" fmla="*/ 2404110 h 2404110"/>
              <a:gd name="connsiteX1" fmla="*/ 621030 w 960120"/>
              <a:gd name="connsiteY1" fmla="*/ 1451610 h 2404110"/>
              <a:gd name="connsiteX2" fmla="*/ 960120 w 960120"/>
              <a:gd name="connsiteY2" fmla="*/ 0 h 2404110"/>
              <a:gd name="connsiteX3" fmla="*/ 110490 w 960120"/>
              <a:gd name="connsiteY3" fmla="*/ 3810 h 2404110"/>
              <a:gd name="connsiteX4" fmla="*/ 0 w 960120"/>
              <a:gd name="connsiteY4" fmla="*/ 438150 h 2404110"/>
              <a:gd name="connsiteX5" fmla="*/ 422910 w 960120"/>
              <a:gd name="connsiteY5" fmla="*/ 1333500 h 2404110"/>
              <a:gd name="connsiteX6" fmla="*/ 449580 w 960120"/>
              <a:gd name="connsiteY6" fmla="*/ 2400300 h 2404110"/>
              <a:gd name="connsiteX7" fmla="*/ 575310 w 960120"/>
              <a:gd name="connsiteY7" fmla="*/ 2404110 h 24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0" h="2404110">
                <a:moveTo>
                  <a:pt x="575310" y="2404110"/>
                </a:moveTo>
                <a:lnTo>
                  <a:pt x="621030" y="1451610"/>
                </a:lnTo>
                <a:lnTo>
                  <a:pt x="960120" y="0"/>
                </a:lnTo>
                <a:lnTo>
                  <a:pt x="110490" y="3810"/>
                </a:lnTo>
                <a:lnTo>
                  <a:pt x="0" y="438150"/>
                </a:lnTo>
                <a:lnTo>
                  <a:pt x="422910" y="1333500"/>
                </a:lnTo>
                <a:lnTo>
                  <a:pt x="449580" y="2400300"/>
                </a:lnTo>
                <a:lnTo>
                  <a:pt x="575310" y="240411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Forma libre: forma 21">
            <a:extLst>
              <a:ext uri="{FF2B5EF4-FFF2-40B4-BE49-F238E27FC236}">
                <a16:creationId xmlns:a16="http://schemas.microsoft.com/office/drawing/2014/main" id="{C2A0D879-19A0-2444-8EDD-A04A83299310}"/>
              </a:ext>
            </a:extLst>
          </p:cNvPr>
          <p:cNvSpPr/>
          <p:nvPr/>
        </p:nvSpPr>
        <p:spPr>
          <a:xfrm>
            <a:off x="6115084" y="1587114"/>
            <a:ext cx="960120" cy="2404110"/>
          </a:xfrm>
          <a:custGeom>
            <a:avLst/>
            <a:gdLst>
              <a:gd name="connsiteX0" fmla="*/ 575310 w 960120"/>
              <a:gd name="connsiteY0" fmla="*/ 2404110 h 2404110"/>
              <a:gd name="connsiteX1" fmla="*/ 621030 w 960120"/>
              <a:gd name="connsiteY1" fmla="*/ 1451610 h 2404110"/>
              <a:gd name="connsiteX2" fmla="*/ 960120 w 960120"/>
              <a:gd name="connsiteY2" fmla="*/ 0 h 2404110"/>
              <a:gd name="connsiteX3" fmla="*/ 110490 w 960120"/>
              <a:gd name="connsiteY3" fmla="*/ 3810 h 2404110"/>
              <a:gd name="connsiteX4" fmla="*/ 0 w 960120"/>
              <a:gd name="connsiteY4" fmla="*/ 438150 h 2404110"/>
              <a:gd name="connsiteX5" fmla="*/ 422910 w 960120"/>
              <a:gd name="connsiteY5" fmla="*/ 1333500 h 2404110"/>
              <a:gd name="connsiteX6" fmla="*/ 449580 w 960120"/>
              <a:gd name="connsiteY6" fmla="*/ 2400300 h 2404110"/>
              <a:gd name="connsiteX7" fmla="*/ 575310 w 960120"/>
              <a:gd name="connsiteY7" fmla="*/ 2404110 h 24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0" h="2404110">
                <a:moveTo>
                  <a:pt x="575310" y="2404110"/>
                </a:moveTo>
                <a:lnTo>
                  <a:pt x="621030" y="1451610"/>
                </a:lnTo>
                <a:lnTo>
                  <a:pt x="960120" y="0"/>
                </a:lnTo>
                <a:lnTo>
                  <a:pt x="110490" y="3810"/>
                </a:lnTo>
                <a:lnTo>
                  <a:pt x="0" y="438150"/>
                </a:lnTo>
                <a:lnTo>
                  <a:pt x="422910" y="1333500"/>
                </a:lnTo>
                <a:lnTo>
                  <a:pt x="449580" y="2400300"/>
                </a:lnTo>
                <a:lnTo>
                  <a:pt x="575310" y="2404110"/>
                </a:lnTo>
                <a:close/>
              </a:path>
            </a:pathLst>
          </a:custGeom>
          <a:solidFill>
            <a:srgbClr val="FFC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Forma libre: forma 22">
            <a:extLst>
              <a:ext uri="{FF2B5EF4-FFF2-40B4-BE49-F238E27FC236}">
                <a16:creationId xmlns:a16="http://schemas.microsoft.com/office/drawing/2014/main" id="{9DF9A897-C1EB-EAE8-E8DF-0DA94CF65D4B}"/>
              </a:ext>
            </a:extLst>
          </p:cNvPr>
          <p:cNvSpPr/>
          <p:nvPr/>
        </p:nvSpPr>
        <p:spPr>
          <a:xfrm>
            <a:off x="2947035" y="923925"/>
            <a:ext cx="224790" cy="388620"/>
          </a:xfrm>
          <a:custGeom>
            <a:avLst/>
            <a:gdLst>
              <a:gd name="connsiteX0" fmla="*/ 0 w 224790"/>
              <a:gd name="connsiteY0" fmla="*/ 1905 h 388620"/>
              <a:gd name="connsiteX1" fmla="*/ 3810 w 224790"/>
              <a:gd name="connsiteY1" fmla="*/ 388620 h 388620"/>
              <a:gd name="connsiteX2" fmla="*/ 224790 w 224790"/>
              <a:gd name="connsiteY2" fmla="*/ 0 h 388620"/>
              <a:gd name="connsiteX3" fmla="*/ 0 w 224790"/>
              <a:gd name="connsiteY3" fmla="*/ 1905 h 388620"/>
            </a:gdLst>
            <a:ahLst/>
            <a:cxnLst>
              <a:cxn ang="0">
                <a:pos x="connsiteX0" y="connsiteY0"/>
              </a:cxn>
              <a:cxn ang="0">
                <a:pos x="connsiteX1" y="connsiteY1"/>
              </a:cxn>
              <a:cxn ang="0">
                <a:pos x="connsiteX2" y="connsiteY2"/>
              </a:cxn>
              <a:cxn ang="0">
                <a:pos x="connsiteX3" y="connsiteY3"/>
              </a:cxn>
            </a:cxnLst>
            <a:rect l="l" t="t" r="r" b="b"/>
            <a:pathLst>
              <a:path w="224790" h="388620">
                <a:moveTo>
                  <a:pt x="0" y="1905"/>
                </a:moveTo>
                <a:lnTo>
                  <a:pt x="3810" y="388620"/>
                </a:lnTo>
                <a:lnTo>
                  <a:pt x="224790" y="0"/>
                </a:lnTo>
                <a:lnTo>
                  <a:pt x="0" y="1905"/>
                </a:lnTo>
                <a:close/>
              </a:path>
            </a:pathLst>
          </a:custGeom>
          <a:solidFill>
            <a:schemeClr val="accent5">
              <a:lumMod val="60000"/>
              <a:lumOff val="40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Forma libre: forma 23">
            <a:extLst>
              <a:ext uri="{FF2B5EF4-FFF2-40B4-BE49-F238E27FC236}">
                <a16:creationId xmlns:a16="http://schemas.microsoft.com/office/drawing/2014/main" id="{CF30EC09-5629-2496-3F04-61C0F6194C93}"/>
              </a:ext>
            </a:extLst>
          </p:cNvPr>
          <p:cNvSpPr/>
          <p:nvPr/>
        </p:nvSpPr>
        <p:spPr>
          <a:xfrm>
            <a:off x="1916430" y="3049905"/>
            <a:ext cx="1131570" cy="914400"/>
          </a:xfrm>
          <a:custGeom>
            <a:avLst/>
            <a:gdLst>
              <a:gd name="connsiteX0" fmla="*/ 461010 w 1131570"/>
              <a:gd name="connsiteY0" fmla="*/ 0 h 914400"/>
              <a:gd name="connsiteX1" fmla="*/ 1102995 w 1131570"/>
              <a:gd name="connsiteY1" fmla="*/ 198120 h 914400"/>
              <a:gd name="connsiteX2" fmla="*/ 1131570 w 1131570"/>
              <a:gd name="connsiteY2" fmla="*/ 902970 h 914400"/>
              <a:gd name="connsiteX3" fmla="*/ 691515 w 1131570"/>
              <a:gd name="connsiteY3" fmla="*/ 902970 h 914400"/>
              <a:gd name="connsiteX4" fmla="*/ 845820 w 1131570"/>
              <a:gd name="connsiteY4" fmla="*/ 240030 h 914400"/>
              <a:gd name="connsiteX5" fmla="*/ 786765 w 1131570"/>
              <a:gd name="connsiteY5" fmla="*/ 226695 h 914400"/>
              <a:gd name="connsiteX6" fmla="*/ 630555 w 1131570"/>
              <a:gd name="connsiteY6" fmla="*/ 908685 h 914400"/>
              <a:gd name="connsiteX7" fmla="*/ 430530 w 1131570"/>
              <a:gd name="connsiteY7" fmla="*/ 908685 h 914400"/>
              <a:gd name="connsiteX8" fmla="*/ 779145 w 1131570"/>
              <a:gd name="connsiteY8" fmla="*/ 219075 h 914400"/>
              <a:gd name="connsiteX9" fmla="*/ 712470 w 1131570"/>
              <a:gd name="connsiteY9" fmla="*/ 203835 h 914400"/>
              <a:gd name="connsiteX10" fmla="*/ 361950 w 1131570"/>
              <a:gd name="connsiteY10" fmla="*/ 914400 h 914400"/>
              <a:gd name="connsiteX11" fmla="*/ 0 w 1131570"/>
              <a:gd name="connsiteY11" fmla="*/ 904875 h 914400"/>
              <a:gd name="connsiteX12" fmla="*/ 461010 w 1131570"/>
              <a:gd name="connsiteY12"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570" h="914400">
                <a:moveTo>
                  <a:pt x="461010" y="0"/>
                </a:moveTo>
                <a:lnTo>
                  <a:pt x="1102995" y="198120"/>
                </a:lnTo>
                <a:lnTo>
                  <a:pt x="1131570" y="902970"/>
                </a:lnTo>
                <a:lnTo>
                  <a:pt x="691515" y="902970"/>
                </a:lnTo>
                <a:lnTo>
                  <a:pt x="845820" y="240030"/>
                </a:lnTo>
                <a:lnTo>
                  <a:pt x="786765" y="226695"/>
                </a:lnTo>
                <a:lnTo>
                  <a:pt x="630555" y="908685"/>
                </a:lnTo>
                <a:lnTo>
                  <a:pt x="430530" y="908685"/>
                </a:lnTo>
                <a:lnTo>
                  <a:pt x="779145" y="219075"/>
                </a:lnTo>
                <a:lnTo>
                  <a:pt x="712470" y="203835"/>
                </a:lnTo>
                <a:lnTo>
                  <a:pt x="361950" y="914400"/>
                </a:lnTo>
                <a:lnTo>
                  <a:pt x="0" y="904875"/>
                </a:lnTo>
                <a:lnTo>
                  <a:pt x="461010" y="0"/>
                </a:lnTo>
                <a:close/>
              </a:path>
            </a:pathLst>
          </a:custGeom>
          <a:solidFill>
            <a:schemeClr val="accent5">
              <a:lumMod val="60000"/>
              <a:lumOff val="40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Forma libre: forma 24">
            <a:extLst>
              <a:ext uri="{FF2B5EF4-FFF2-40B4-BE49-F238E27FC236}">
                <a16:creationId xmlns:a16="http://schemas.microsoft.com/office/drawing/2014/main" id="{CE3798A0-2FDD-345C-73A0-6991B2E0F4DB}"/>
              </a:ext>
            </a:extLst>
          </p:cNvPr>
          <p:cNvSpPr/>
          <p:nvPr/>
        </p:nvSpPr>
        <p:spPr>
          <a:xfrm>
            <a:off x="5815965" y="3328035"/>
            <a:ext cx="377190" cy="691515"/>
          </a:xfrm>
          <a:custGeom>
            <a:avLst/>
            <a:gdLst>
              <a:gd name="connsiteX0" fmla="*/ 224790 w 377190"/>
              <a:gd name="connsiteY0" fmla="*/ 691515 h 691515"/>
              <a:gd name="connsiteX1" fmla="*/ 377190 w 377190"/>
              <a:gd name="connsiteY1" fmla="*/ 3810 h 691515"/>
              <a:gd name="connsiteX2" fmla="*/ 342900 w 377190"/>
              <a:gd name="connsiteY2" fmla="*/ 0 h 691515"/>
              <a:gd name="connsiteX3" fmla="*/ 0 w 377190"/>
              <a:gd name="connsiteY3" fmla="*/ 683895 h 691515"/>
              <a:gd name="connsiteX4" fmla="*/ 224790 w 377190"/>
              <a:gd name="connsiteY4" fmla="*/ 691515 h 69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 h="691515">
                <a:moveTo>
                  <a:pt x="224790" y="691515"/>
                </a:moveTo>
                <a:lnTo>
                  <a:pt x="377190" y="3810"/>
                </a:lnTo>
                <a:lnTo>
                  <a:pt x="342900" y="0"/>
                </a:lnTo>
                <a:lnTo>
                  <a:pt x="0" y="683895"/>
                </a:lnTo>
                <a:lnTo>
                  <a:pt x="224790" y="691515"/>
                </a:lnTo>
                <a:close/>
              </a:path>
            </a:pathLst>
          </a:custGeom>
          <a:solidFill>
            <a:srgbClr val="FF0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Forma libre: forma 25">
            <a:extLst>
              <a:ext uri="{FF2B5EF4-FFF2-40B4-BE49-F238E27FC236}">
                <a16:creationId xmlns:a16="http://schemas.microsoft.com/office/drawing/2014/main" id="{AC98F270-0D60-AD43-D5D6-6DAB09A6C6EE}"/>
              </a:ext>
            </a:extLst>
          </p:cNvPr>
          <p:cNvSpPr/>
          <p:nvPr/>
        </p:nvSpPr>
        <p:spPr>
          <a:xfrm>
            <a:off x="6448610" y="931556"/>
            <a:ext cx="224790" cy="388620"/>
          </a:xfrm>
          <a:custGeom>
            <a:avLst/>
            <a:gdLst>
              <a:gd name="connsiteX0" fmla="*/ 0 w 224790"/>
              <a:gd name="connsiteY0" fmla="*/ 1905 h 388620"/>
              <a:gd name="connsiteX1" fmla="*/ 3810 w 224790"/>
              <a:gd name="connsiteY1" fmla="*/ 388620 h 388620"/>
              <a:gd name="connsiteX2" fmla="*/ 224790 w 224790"/>
              <a:gd name="connsiteY2" fmla="*/ 0 h 388620"/>
              <a:gd name="connsiteX3" fmla="*/ 0 w 224790"/>
              <a:gd name="connsiteY3" fmla="*/ 1905 h 388620"/>
            </a:gdLst>
            <a:ahLst/>
            <a:cxnLst>
              <a:cxn ang="0">
                <a:pos x="connsiteX0" y="connsiteY0"/>
              </a:cxn>
              <a:cxn ang="0">
                <a:pos x="connsiteX1" y="connsiteY1"/>
              </a:cxn>
              <a:cxn ang="0">
                <a:pos x="connsiteX2" y="connsiteY2"/>
              </a:cxn>
              <a:cxn ang="0">
                <a:pos x="connsiteX3" y="connsiteY3"/>
              </a:cxn>
            </a:cxnLst>
            <a:rect l="l" t="t" r="r" b="b"/>
            <a:pathLst>
              <a:path w="224790" h="388620">
                <a:moveTo>
                  <a:pt x="0" y="1905"/>
                </a:moveTo>
                <a:lnTo>
                  <a:pt x="3810" y="388620"/>
                </a:lnTo>
                <a:lnTo>
                  <a:pt x="224790" y="0"/>
                </a:lnTo>
                <a:lnTo>
                  <a:pt x="0" y="1905"/>
                </a:lnTo>
                <a:close/>
              </a:path>
            </a:pathLst>
          </a:custGeom>
          <a:solidFill>
            <a:schemeClr val="accent5">
              <a:lumMod val="60000"/>
              <a:lumOff val="40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Forma libre: forma 26">
            <a:extLst>
              <a:ext uri="{FF2B5EF4-FFF2-40B4-BE49-F238E27FC236}">
                <a16:creationId xmlns:a16="http://schemas.microsoft.com/office/drawing/2014/main" id="{FA71DB67-47E3-6D25-E716-0E88ACC22C6E}"/>
              </a:ext>
            </a:extLst>
          </p:cNvPr>
          <p:cNvSpPr/>
          <p:nvPr/>
        </p:nvSpPr>
        <p:spPr>
          <a:xfrm>
            <a:off x="1869440" y="1620520"/>
            <a:ext cx="1143000" cy="1579880"/>
          </a:xfrm>
          <a:custGeom>
            <a:avLst/>
            <a:gdLst>
              <a:gd name="connsiteX0" fmla="*/ 0 w 1143000"/>
              <a:gd name="connsiteY0" fmla="*/ 1285240 h 1579880"/>
              <a:gd name="connsiteX1" fmla="*/ 690880 w 1143000"/>
              <a:gd name="connsiteY1" fmla="*/ 1295400 h 1579880"/>
              <a:gd name="connsiteX2" fmla="*/ 927100 w 1143000"/>
              <a:gd name="connsiteY2" fmla="*/ 1127760 h 1579880"/>
              <a:gd name="connsiteX3" fmla="*/ 576580 w 1143000"/>
              <a:gd name="connsiteY3" fmla="*/ 167640 h 1579880"/>
              <a:gd name="connsiteX4" fmla="*/ 825500 w 1143000"/>
              <a:gd name="connsiteY4" fmla="*/ 0 h 1579880"/>
              <a:gd name="connsiteX5" fmla="*/ 713740 w 1143000"/>
              <a:gd name="connsiteY5" fmla="*/ 393700 h 1579880"/>
              <a:gd name="connsiteX6" fmla="*/ 1137920 w 1143000"/>
              <a:gd name="connsiteY6" fmla="*/ 1287780 h 1579880"/>
              <a:gd name="connsiteX7" fmla="*/ 1143000 w 1143000"/>
              <a:gd name="connsiteY7" fmla="*/ 1579880 h 1579880"/>
              <a:gd name="connsiteX8" fmla="*/ 317500 w 1143000"/>
              <a:gd name="connsiteY8" fmla="*/ 1338580 h 1579880"/>
              <a:gd name="connsiteX9" fmla="*/ 5080 w 1143000"/>
              <a:gd name="connsiteY9" fmla="*/ 1343660 h 1579880"/>
              <a:gd name="connsiteX10" fmla="*/ 0 w 1143000"/>
              <a:gd name="connsiteY10" fmla="*/ 1285240 h 157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0" h="1579880">
                <a:moveTo>
                  <a:pt x="0" y="1285240"/>
                </a:moveTo>
                <a:lnTo>
                  <a:pt x="690880" y="1295400"/>
                </a:lnTo>
                <a:lnTo>
                  <a:pt x="927100" y="1127760"/>
                </a:lnTo>
                <a:lnTo>
                  <a:pt x="576580" y="167640"/>
                </a:lnTo>
                <a:lnTo>
                  <a:pt x="825500" y="0"/>
                </a:lnTo>
                <a:lnTo>
                  <a:pt x="713740" y="393700"/>
                </a:lnTo>
                <a:lnTo>
                  <a:pt x="1137920" y="1287780"/>
                </a:lnTo>
                <a:cubicBezTo>
                  <a:pt x="1139613" y="1385147"/>
                  <a:pt x="1141307" y="1482513"/>
                  <a:pt x="1143000" y="1579880"/>
                </a:cubicBezTo>
                <a:lnTo>
                  <a:pt x="317500" y="1338580"/>
                </a:lnTo>
                <a:lnTo>
                  <a:pt x="5080" y="1343660"/>
                </a:lnTo>
                <a:lnTo>
                  <a:pt x="0" y="1285240"/>
                </a:lnTo>
                <a:close/>
              </a:path>
            </a:pathLst>
          </a:custGeom>
          <a:solidFill>
            <a:schemeClr val="accent5">
              <a:lumMod val="60000"/>
              <a:lumOff val="40000"/>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9117367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TotalTime>
  <Words>1435</Words>
  <Application>Microsoft Macintosh PowerPoint</Application>
  <PresentationFormat>Presentación en pantalla (16:9)</PresentationFormat>
  <Paragraphs>221</Paragraphs>
  <Slides>30</Slides>
  <Notes>30</Notes>
  <HiddenSlides>0</HiddenSlides>
  <MMClips>1</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30</vt:i4>
      </vt:variant>
    </vt:vector>
  </HeadingPairs>
  <TitlesOfParts>
    <vt:vector size="32" baseType="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75</cp:revision>
  <cp:lastPrinted>2025-09-04T01:50:03Z</cp:lastPrinted>
  <dcterms:modified xsi:type="dcterms:W3CDTF">2025-09-04T01:59:35Z</dcterms:modified>
</cp:coreProperties>
</file>